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5" r:id="rId5"/>
    <p:sldId id="263" r:id="rId6"/>
    <p:sldId id="266" r:id="rId7"/>
    <p:sldId id="264" r:id="rId8"/>
    <p:sldId id="26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3" d="100"/>
          <a:sy n="73" d="100"/>
        </p:scale>
        <p:origin x="-107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1013-C587-4F0B-B745-AD9A03F6DD38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70DF-7BA2-4D5B-A8AB-8DECE05B5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296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1013-C587-4F0B-B745-AD9A03F6DD38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70DF-7BA2-4D5B-A8AB-8DECE05B5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843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1013-C587-4F0B-B745-AD9A03F6DD38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70DF-7BA2-4D5B-A8AB-8DECE05B5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850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1013-C587-4F0B-B745-AD9A03F6DD38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70DF-7BA2-4D5B-A8AB-8DECE05B5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610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1013-C587-4F0B-B745-AD9A03F6DD38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70DF-7BA2-4D5B-A8AB-8DECE05B5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329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1013-C587-4F0B-B745-AD9A03F6DD38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70DF-7BA2-4D5B-A8AB-8DECE05B5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126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1013-C587-4F0B-B745-AD9A03F6DD38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70DF-7BA2-4D5B-A8AB-8DECE05B5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952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1013-C587-4F0B-B745-AD9A03F6DD38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70DF-7BA2-4D5B-A8AB-8DECE05B5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9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1013-C587-4F0B-B745-AD9A03F6DD38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70DF-7BA2-4D5B-A8AB-8DECE05B5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437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1013-C587-4F0B-B745-AD9A03F6DD38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70DF-7BA2-4D5B-A8AB-8DECE05B5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455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1013-C587-4F0B-B745-AD9A03F6DD38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70DF-7BA2-4D5B-A8AB-8DECE05B5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793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B1013-C587-4F0B-B745-AD9A03F6DD38}" type="datetimeFigureOut">
              <a:rPr lang="ru-RU" smtClean="0"/>
              <a:t>20.11.2014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770DF-7BA2-4D5B-A8AB-8DECE05B5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514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260648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XIII </a:t>
            </a:r>
            <a:r>
              <a:rPr lang="ru-RU" i="1" dirty="0"/>
              <a:t>Форум «Социальный Петербург: новые решения</a:t>
            </a:r>
            <a:r>
              <a:rPr lang="ru-RU" i="1" dirty="0" smtClean="0"/>
              <a:t>», </a:t>
            </a:r>
            <a:r>
              <a:rPr lang="ru-RU" i="1" dirty="0"/>
              <a:t>14 ноября </a:t>
            </a:r>
            <a:r>
              <a:rPr lang="ru-RU" i="1" dirty="0" smtClean="0"/>
              <a:t>2014</a:t>
            </a:r>
            <a:endParaRPr lang="ru-RU" i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83568" y="1628800"/>
            <a:ext cx="7776864" cy="2952328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Независимая оценка </a:t>
            </a:r>
            <a:r>
              <a:rPr lang="ru-RU" sz="3200" b="1" dirty="0"/>
              <a:t>качества работы организаций, оказывающих социальные услуги в сфере социального обслуживания населения </a:t>
            </a:r>
            <a:endParaRPr lang="ru-RU" sz="3200" b="1" dirty="0" smtClean="0"/>
          </a:p>
          <a:p>
            <a:pPr algn="ctr"/>
            <a:r>
              <a:rPr lang="ru-RU" sz="3200" dirty="0" smtClean="0"/>
              <a:t>Санкт-Петербург, 2014 год</a:t>
            </a:r>
            <a:endParaRPr lang="ru-RU" sz="32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63888" y="5373216"/>
            <a:ext cx="4896544" cy="1008112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/>
              <a:t>Анна Яковлева</a:t>
            </a:r>
            <a:r>
              <a:rPr lang="ru-RU" i="1" dirty="0" smtClean="0"/>
              <a:t>, </a:t>
            </a:r>
            <a:r>
              <a:rPr lang="ru-RU" sz="1600" i="1" dirty="0" smtClean="0"/>
              <a:t>Социологический институт РАН, </a:t>
            </a:r>
            <a:r>
              <a:rPr lang="ru-RU" sz="1600" i="1" dirty="0" err="1" smtClean="0"/>
              <a:t>инициативый</a:t>
            </a:r>
            <a:r>
              <a:rPr lang="ru-RU" sz="1600" i="1" dirty="0" smtClean="0"/>
              <a:t> проект «Мастерская прикладной социологии для НКО»</a:t>
            </a:r>
            <a:endParaRPr lang="ru-RU" sz="1600" i="1" dirty="0"/>
          </a:p>
        </p:txBody>
      </p:sp>
    </p:spTree>
    <p:extLst>
      <p:ext uri="{BB962C8B-B14F-4D97-AF65-F5344CB8AC3E}">
        <p14:creationId xmlns:p14="http://schemas.microsoft.com/office/powerpoint/2010/main" val="1089450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1520" y="404664"/>
            <a:ext cx="8568952" cy="1008112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Независимая общественная оценка качества работы </a:t>
            </a:r>
            <a:r>
              <a:rPr lang="ru-RU" sz="2400" b="1" dirty="0" smtClean="0"/>
              <a:t>социальных организаций в Санкт-Петербурге: правовая база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87149" y="2678603"/>
            <a:ext cx="71287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000" dirty="0" smtClean="0"/>
              <a:t>Распоряжение Комитета по социальной политике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Санкт-Петербурга </a:t>
            </a:r>
            <a:r>
              <a:rPr lang="ru-RU" sz="2000" dirty="0" smtClean="0"/>
              <a:t>№364-р от 26.11.2013 года </a:t>
            </a:r>
            <a:br>
              <a:rPr lang="ru-RU" sz="2000" dirty="0" smtClean="0"/>
            </a:br>
            <a:r>
              <a:rPr lang="ru-RU" sz="2000" dirty="0" smtClean="0"/>
              <a:t>«Об общественном совете по проведению независимой оценки качества работы организаций, оказывающих социальные услуги в сфере социального обслуживания населения» 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005151" y="1628800"/>
            <a:ext cx="70927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000" dirty="0" smtClean="0"/>
              <a:t>Указ Президента РФ от 7 мая 2012 года №597 </a:t>
            </a:r>
            <a:br>
              <a:rPr lang="ru-RU" sz="2000" dirty="0" smtClean="0"/>
            </a:br>
            <a:r>
              <a:rPr lang="ru-RU" sz="2000" dirty="0" smtClean="0"/>
              <a:t>«О мероприятиях по реализации государственной социальной политики»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383193" y="4613977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http://gov.spb.ru/gov/otrasl/trud/nezavisimaya-sistema-ocenki-kachestva-raboty-organizacij-okazyvayushih/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023153" y="5294682"/>
            <a:ext cx="70927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000" dirty="0" smtClean="0"/>
              <a:t>Методические рекомендации Минтруда РФ по проведению независимой оценки качества работы организаций, оказывающих социальные услуги в сфере социального обслуживания </a:t>
            </a:r>
          </a:p>
        </p:txBody>
      </p:sp>
    </p:spTree>
    <p:extLst>
      <p:ext uri="{BB962C8B-B14F-4D97-AF65-F5344CB8AC3E}">
        <p14:creationId xmlns:p14="http://schemas.microsoft.com/office/powerpoint/2010/main" val="3348111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1520" y="404664"/>
            <a:ext cx="8568952" cy="1008112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2013 год – пилотная оценка в 10-и учреждениях: ВЫВОДЫ</a:t>
            </a:r>
            <a:endParaRPr lang="ru-RU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95536" y="1556792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 smtClean="0"/>
              <a:t>Необходимо дифференцированно подходить к оценке в учреждениях разного типа </a:t>
            </a:r>
            <a:endParaRPr lang="ru-RU" sz="2400" dirty="0"/>
          </a:p>
        </p:txBody>
      </p:sp>
      <p:cxnSp>
        <p:nvCxnSpPr>
          <p:cNvPr id="5" name="Соединительная линия уступом 4"/>
          <p:cNvCxnSpPr/>
          <p:nvPr/>
        </p:nvCxnSpPr>
        <p:spPr>
          <a:xfrm>
            <a:off x="755576" y="2387789"/>
            <a:ext cx="1080120" cy="537155"/>
          </a:xfrm>
          <a:prstGeom prst="bentConnector3">
            <a:avLst/>
          </a:prstGeom>
          <a:ln w="508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Скругленный прямоугольник 6"/>
          <p:cNvSpPr/>
          <p:nvPr/>
        </p:nvSpPr>
        <p:spPr>
          <a:xfrm>
            <a:off x="1907704" y="2463279"/>
            <a:ext cx="6048672" cy="144016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3" rtlCol="0" anchor="ctr"/>
          <a:lstStyle/>
          <a:p>
            <a:endParaRPr lang="ru-RU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dirty="0" err="1"/>
              <a:t>ЦСПСиД</a:t>
            </a:r>
            <a:endParaRPr lang="ru-RU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dirty="0"/>
              <a:t>КЦСОН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ru-RU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dirty="0" err="1" smtClean="0"/>
              <a:t>ЦСРИиДИ</a:t>
            </a:r>
            <a:endParaRPr lang="ru-RU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dirty="0"/>
              <a:t>ПНИ/ДДИ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ru-RU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dirty="0" smtClean="0"/>
              <a:t>Кризисные центры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051720" y="2463279"/>
            <a:ext cx="6696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В 2014 году выделено </a:t>
            </a:r>
            <a:r>
              <a:rPr lang="ru-RU" sz="2400" dirty="0">
                <a:solidFill>
                  <a:schemeClr val="bg1"/>
                </a:solidFill>
              </a:rPr>
              <a:t>5 </a:t>
            </a:r>
            <a:r>
              <a:rPr lang="ru-RU" sz="2400" dirty="0" smtClean="0">
                <a:solidFill>
                  <a:schemeClr val="bg1"/>
                </a:solidFill>
              </a:rPr>
              <a:t>групп учреждений</a:t>
            </a:r>
            <a:r>
              <a:rPr lang="ru-RU" sz="240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5536" y="4210380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 smtClean="0"/>
              <a:t>Целесообразно усилить оценку критериями, которые важны для обычного получателя социальных услуг</a:t>
            </a:r>
            <a:endParaRPr lang="ru-RU" sz="2400" dirty="0"/>
          </a:p>
        </p:txBody>
      </p:sp>
      <p:cxnSp>
        <p:nvCxnSpPr>
          <p:cNvPr id="13" name="Соединительная линия уступом 12"/>
          <p:cNvCxnSpPr/>
          <p:nvPr/>
        </p:nvCxnSpPr>
        <p:spPr>
          <a:xfrm>
            <a:off x="755576" y="5065433"/>
            <a:ext cx="1080120" cy="537155"/>
          </a:xfrm>
          <a:prstGeom prst="bentConnector3">
            <a:avLst/>
          </a:prstGeom>
          <a:ln w="508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1907704" y="5085184"/>
            <a:ext cx="6048672" cy="144016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r>
              <a:rPr lang="ru-RU" sz="2400" dirty="0" smtClean="0"/>
              <a:t>В 2014 году разработаны и утверждены Общественным советом новый перечень критериев и новые формы оценки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04619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1520" y="404664"/>
            <a:ext cx="8568952" cy="1008112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2013 год – пилотная оценка в 10-и учреждениях: ВЫВОДЫ</a:t>
            </a:r>
            <a:endParaRPr lang="ru-RU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95536" y="1556792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 smtClean="0"/>
              <a:t>Целесообразно подготовить достаточно большой пул общественных  экспертов для проведения сбора данных</a:t>
            </a:r>
            <a:endParaRPr lang="ru-RU" sz="2400" dirty="0"/>
          </a:p>
        </p:txBody>
      </p:sp>
      <p:cxnSp>
        <p:nvCxnSpPr>
          <p:cNvPr id="5" name="Соединительная линия уступом 4"/>
          <p:cNvCxnSpPr/>
          <p:nvPr/>
        </p:nvCxnSpPr>
        <p:spPr>
          <a:xfrm>
            <a:off x="755576" y="2387789"/>
            <a:ext cx="1080120" cy="537155"/>
          </a:xfrm>
          <a:prstGeom prst="bentConnector3">
            <a:avLst/>
          </a:prstGeom>
          <a:ln w="508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Скругленный прямоугольник 6"/>
          <p:cNvSpPr/>
          <p:nvPr/>
        </p:nvSpPr>
        <p:spPr>
          <a:xfrm>
            <a:off x="1907704" y="2607294"/>
            <a:ext cx="6408712" cy="399005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>
              <a:spcBef>
                <a:spcPts val="600"/>
              </a:spcBef>
            </a:pPr>
            <a:r>
              <a:rPr lang="ru-RU" sz="2200" dirty="0" smtClean="0"/>
              <a:t>В 2014 году: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200" dirty="0" smtClean="0"/>
              <a:t>Расширен состав Рабочей группы по оценке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200" dirty="0" smtClean="0"/>
              <a:t>НКО города широко оповещены об оценке 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200" dirty="0" smtClean="0"/>
              <a:t>Сотрудники НКО города приглашены стать общественными экспертами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200" dirty="0" smtClean="0"/>
              <a:t>Разработаны инструкции для общественных экспертов, проведены инструктажи по проведению оценки в каждой группе учреждений </a:t>
            </a:r>
          </a:p>
        </p:txBody>
      </p:sp>
    </p:spTree>
    <p:extLst>
      <p:ext uri="{BB962C8B-B14F-4D97-AF65-F5344CB8AC3E}">
        <p14:creationId xmlns:p14="http://schemas.microsoft.com/office/powerpoint/2010/main" val="1406031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1520" y="404664"/>
            <a:ext cx="8568952" cy="1008112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Инструменты независимой оценки качества социальных услуг  </a:t>
            </a:r>
            <a:endParaRPr lang="ru-RU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67544" y="1700808"/>
            <a:ext cx="828092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Четыре группы критериев оценки: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400" dirty="0"/>
              <a:t>Открытость и доступность информации об организации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400" dirty="0"/>
              <a:t>Комфортность условий и доступность получения услуг, в том числе для граждан с ограниченными возможностями здоровья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400" dirty="0"/>
              <a:t>Коммуникативная эффективность организации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400" dirty="0"/>
              <a:t>Удовлетворенность качеством обслуживания в организации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ru-RU" sz="2400" dirty="0"/>
          </a:p>
        </p:txBody>
      </p:sp>
      <p:sp>
        <p:nvSpPr>
          <p:cNvPr id="3" name="Правая фигурная скобка 2"/>
          <p:cNvSpPr/>
          <p:nvPr/>
        </p:nvSpPr>
        <p:spPr>
          <a:xfrm rot="5400000">
            <a:off x="4381820" y="810868"/>
            <a:ext cx="380360" cy="8496944"/>
          </a:xfrm>
          <a:prstGeom prst="rightBrac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3959932" y="5338353"/>
            <a:ext cx="612068" cy="271207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608004" y="5338353"/>
            <a:ext cx="540060" cy="271207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323528" y="5692729"/>
            <a:ext cx="4104456" cy="83261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ru-RU" sz="2400" dirty="0" smtClean="0"/>
              <a:t>Оценочная форма эксперта </a:t>
            </a:r>
            <a:endParaRPr lang="ru-RU" sz="24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716016" y="5692729"/>
            <a:ext cx="4104456" cy="83261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ru-RU" sz="2400" dirty="0" smtClean="0"/>
              <a:t>Анкеты для получателей услуг или их представителей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84274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1520" y="404664"/>
            <a:ext cx="8568952" cy="1224136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Что изменилось в содержании </a:t>
            </a:r>
            <a:br>
              <a:rPr lang="ru-RU" sz="3200" b="1" dirty="0" smtClean="0"/>
            </a:br>
            <a:r>
              <a:rPr lang="ru-RU" sz="3200" b="1" dirty="0" smtClean="0"/>
              <a:t>критериев оценки и форм оценки</a:t>
            </a:r>
            <a:endParaRPr lang="ru-RU" sz="32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6002" y="2006550"/>
            <a:ext cx="8350454" cy="72008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r>
              <a:rPr lang="ru-RU" sz="2400" dirty="0"/>
              <a:t>Расширены критерии внешней и внутренней доступности </a:t>
            </a:r>
            <a:r>
              <a:rPr lang="ru-RU" sz="2400" dirty="0" smtClean="0"/>
              <a:t>организации 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07504" y="2744993"/>
            <a:ext cx="8783740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200" dirty="0" smtClean="0"/>
              <a:t>для разных групп получателей услуг – людей с различными особенностями здоровья, родителей с маленькими детьми и т.д.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200" dirty="0" smtClean="0"/>
              <a:t>с учётом разных типов услуг – прежде всего, амбулаторных и стационарных 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3528" y="4526830"/>
            <a:ext cx="8350454" cy="72008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r>
              <a:rPr lang="ru-RU" sz="2400" dirty="0"/>
              <a:t>Расширены </a:t>
            </a:r>
            <a:r>
              <a:rPr lang="ru-RU" sz="2400" dirty="0" smtClean="0"/>
              <a:t>возможности для учёта </a:t>
            </a:r>
            <a:r>
              <a:rPr lang="ru-RU" sz="2400" dirty="0"/>
              <a:t>«обратной связи» от получателей услуг или их представителей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5318918"/>
            <a:ext cx="8891244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200" dirty="0" smtClean="0"/>
              <a:t>анкета для опроса проживающих в ПНИ или иных стационарах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200" dirty="0" smtClean="0"/>
              <a:t>анкета для опроса несовершеннолетних  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670173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1520" y="404664"/>
            <a:ext cx="8568952" cy="1224136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Что сделано на данный момент (ноябрь 2014)</a:t>
            </a:r>
            <a:endParaRPr lang="ru-RU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1844824"/>
            <a:ext cx="835292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400" dirty="0" smtClean="0"/>
              <a:t>Разработаны и утверждены критерии формы для проведения независимой оценки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400" dirty="0" smtClean="0"/>
              <a:t>Не менее 50-и общественных экспертов прошли инструктаж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400" dirty="0" smtClean="0"/>
              <a:t>Не менее 70-и общественных экспертов приняли участие в оценке социальных учреждений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400" b="1" dirty="0" smtClean="0"/>
              <a:t>Проведена оценка во всех 89 учреждениях, подведомственных Комитету по социальной политике 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400" dirty="0" smtClean="0"/>
              <a:t> Осуществлён ввод данных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68590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1520" y="404664"/>
            <a:ext cx="8568952" cy="720080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Что будет сделано в ближайшее время</a:t>
            </a:r>
            <a:endParaRPr lang="ru-RU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24312" y="2060848"/>
            <a:ext cx="8352928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200" dirty="0" smtClean="0"/>
              <a:t>Расчёт рейтингов учреждений (по утверждённым группам критериев)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200" dirty="0" smtClean="0"/>
              <a:t>Рекомендации для каждого учреждения направлены Общественным советом в Комитет </a:t>
            </a:r>
            <a:br>
              <a:rPr lang="ru-RU" sz="2200" dirty="0" smtClean="0"/>
            </a:br>
            <a:r>
              <a:rPr lang="ru-RU" sz="2000" dirty="0" smtClean="0"/>
              <a:t>(далее Комитет передаёт их в учреждения, мероприятия по изменению ситуации включаются в планы работы учреждений на 2015 год)  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200" dirty="0" smtClean="0"/>
              <a:t>Подготовка аналитических материалов по отдельным типам учреждений (в частности, для ПНИ/ДДИ)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ru-RU" sz="2200" dirty="0" smtClean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0802" y="1268760"/>
            <a:ext cx="2949070" cy="72008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r>
              <a:rPr lang="ru-RU" sz="2400" dirty="0" smtClean="0"/>
              <a:t>до конца 2014 года</a:t>
            </a:r>
            <a:endParaRPr lang="ru-RU" sz="2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40336" y="5085184"/>
            <a:ext cx="3023552" cy="644302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r>
              <a:rPr lang="ru-RU" sz="2400" dirty="0" smtClean="0"/>
              <a:t>в будущем 2015 году</a:t>
            </a:r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56550" y="5805264"/>
            <a:ext cx="849616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200" dirty="0"/>
              <a:t>Совершенствование процедуры независимой оценки в связи с вступлением в силу Федерального закона №</a:t>
            </a:r>
            <a:r>
              <a:rPr lang="en-US" sz="2200" dirty="0"/>
              <a:t>256-</a:t>
            </a:r>
            <a:r>
              <a:rPr lang="ru-RU" sz="2200" dirty="0"/>
              <a:t>ФЗ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41437408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434</Words>
  <Application>Microsoft Office PowerPoint</Application>
  <PresentationFormat>Экран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</dc:creator>
  <cp:lastModifiedBy>Анна</cp:lastModifiedBy>
  <cp:revision>14</cp:revision>
  <dcterms:created xsi:type="dcterms:W3CDTF">2014-11-14T05:42:07Z</dcterms:created>
  <dcterms:modified xsi:type="dcterms:W3CDTF">2014-11-20T13:08:02Z</dcterms:modified>
</cp:coreProperties>
</file>