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heme/theme5.xml" ContentType="application/vnd.openxmlformats-officedocument.theme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Default Extension="png" ContentType="image/png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embedTrueTypeFonts="1" saveSubsetFonts="1">
  <p:sldMasterIdLst>
    <p:sldMasterId id="2147483651" r:id="rId1"/>
    <p:sldMasterId id="2147483653" r:id="rId2"/>
    <p:sldMasterId id="2147483661" r:id="rId3"/>
  </p:sldMasterIdLst>
  <p:notesMasterIdLst>
    <p:notesMasterId r:id="rId20"/>
  </p:notesMasterIdLst>
  <p:handoutMasterIdLst>
    <p:handoutMasterId r:id="rId21"/>
  </p:handoutMasterIdLst>
  <p:sldIdLst>
    <p:sldId id="257" r:id="rId4"/>
    <p:sldId id="258" r:id="rId5"/>
    <p:sldId id="270" r:id="rId6"/>
    <p:sldId id="265" r:id="rId7"/>
    <p:sldId id="272" r:id="rId8"/>
    <p:sldId id="282" r:id="rId9"/>
    <p:sldId id="281" r:id="rId10"/>
    <p:sldId id="263" r:id="rId11"/>
    <p:sldId id="273" r:id="rId12"/>
    <p:sldId id="274" r:id="rId13"/>
    <p:sldId id="275" r:id="rId14"/>
    <p:sldId id="280" r:id="rId15"/>
    <p:sldId id="276" r:id="rId16"/>
    <p:sldId id="278" r:id="rId17"/>
    <p:sldId id="279" r:id="rId18"/>
    <p:sldId id="277" r:id="rId19"/>
  </p:sldIdLst>
  <p:sldSz cx="9144000" cy="6858000" type="screen4x3"/>
  <p:notesSz cx="6813550" cy="9945688"/>
  <p:embeddedFontLst>
    <p:embeddedFont>
      <p:font typeface="Calibri" pitchFamily="34" charset="0"/>
      <p:regular r:id="rId22"/>
      <p:bold r:id="rId23"/>
      <p:italic r:id="rId24"/>
      <p:boldItalic r:id="rId25"/>
    </p:embeddedFont>
  </p:embeddedFont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E7EBF5"/>
    <a:srgbClr val="D0D8E8"/>
    <a:srgbClr val="8CC5EC"/>
    <a:srgbClr val="4F81BD"/>
    <a:srgbClr val="F0F0F0"/>
    <a:srgbClr val="D8D8D8"/>
    <a:srgbClr val="A0A0A0"/>
  </p:clrMru>
</p:presentationPr>
</file>

<file path=ppt/tableStyles.xml><?xml version="1.0" encoding="utf-8"?>
<a:tblStyleLst xmlns:a="http://schemas.openxmlformats.org/drawingml/2006/main" def="{B301B821-A1FF-4177-AEE7-76D212191A09}">
  <a:tblStyle styleId="{B301B821-A1FF-4177-AEE7-76D212191A09}" styleName="Medium Style 9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9DCAF9ED-07DC-4A11-8D7F-57B35C25682E}" styleName="Medium Style 10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793D81CF-94F2-401A-BA57-92F5A7B2D0C5}" styleName="Medium Style 8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5FD0F851-EC5A-4D38-B0AD-8093EC10F338}" styleName="Light Style 6">
    <a:wholeTbl>
      <a:tcTxStyle>
        <a:fontRef idx="minor">
          <a:scrgbClr r="0" g="0" b="0"/>
        </a:fontRef>
        <a:schemeClr val="accent5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  <a:neCell>
      <a:tcStyle>
        <a:tcBdr/>
      </a:tcStyle>
    </a:neCell>
    <a:nwCell>
      <a:tcStyle>
        <a:tcBdr/>
      </a:tcStyle>
    </a:nwCell>
  </a:tblStyle>
  <a:tblStyle styleId="{1FECB4D8-DB02-4DC6-A0A2-4F2EBAE1DC90}" styleName="Medium Style 1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3B4B98B0-60AC-42C2-AFA5-B58CD77FA1E5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  <a:neCell>
      <a:tcStyle>
        <a:tcBdr/>
      </a:tcStyle>
    </a:neCell>
    <a:nwCell>
      <a:tcStyle>
        <a:tcBdr/>
      </a:tcStyle>
    </a:nwCell>
  </a:tblStyle>
  <a:tblStyle styleId="{0E3FDE45-AF77-4B5C-9715-49D594BDF05E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  <a:neCell>
      <a:tcStyle>
        <a:tcBdr/>
      </a:tcStyle>
    </a:neCell>
    <a:nwCell>
      <a:tcStyle>
        <a:tcBdr/>
      </a:tcStyle>
    </a:nwCel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306" autoAdjust="0"/>
    <p:restoredTop sz="94168" autoAdjust="0"/>
  </p:normalViewPr>
  <p:slideViewPr>
    <p:cSldViewPr>
      <p:cViewPr varScale="1">
        <p:scale>
          <a:sx n="78" d="100"/>
          <a:sy n="78" d="100"/>
        </p:scale>
        <p:origin x="-1056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786" y="-96"/>
      </p:cViewPr>
      <p:guideLst>
        <p:guide orient="horz" pos="3133"/>
        <p:guide pos="214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font" Target="fonts/font4.fntdata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font" Target="fonts/font3.fntdata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font" Target="fonts/font2.fntdata"/><Relationship Id="rId28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font" Target="fonts/font1.fntdata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906528-1375-4232-A87B-B5578B660782}" type="doc">
      <dgm:prSet loTypeId="urn:microsoft.com/office/officeart/2005/8/layout/chevron2" loCatId="list" qsTypeId="urn:microsoft.com/office/officeart/2005/8/quickstyle/simple4" qsCatId="simple" csTypeId="urn:microsoft.com/office/officeart/2005/8/colors/accent1_2#1" csCatId="accent1" phldr="1"/>
      <dgm:spPr/>
      <dgm:t>
        <a:bodyPr/>
        <a:lstStyle/>
        <a:p>
          <a:endParaRPr lang="ru-RU"/>
        </a:p>
      </dgm:t>
    </dgm:pt>
    <dgm:pt modelId="{81B902BD-2329-48B4-9E0D-936451F8AEE8}">
      <dgm:prSet phldrT="[Текст]"/>
      <dgm:spPr/>
      <dgm:t>
        <a:bodyPr/>
        <a:lstStyle/>
        <a:p>
          <a:endParaRPr lang="ru-RU" dirty="0"/>
        </a:p>
      </dgm:t>
    </dgm:pt>
    <dgm:pt modelId="{2186DF8C-E279-4AE3-845A-29C0F9A43E18}" type="parTrans" cxnId="{EBCF046E-4C46-44D8-B821-8F36CAD97496}">
      <dgm:prSet/>
      <dgm:spPr/>
      <dgm:t>
        <a:bodyPr/>
        <a:lstStyle/>
        <a:p>
          <a:endParaRPr lang="ru-RU"/>
        </a:p>
      </dgm:t>
    </dgm:pt>
    <dgm:pt modelId="{F00CA24A-94C1-44C0-AAAF-B48E6111AB67}" type="sibTrans" cxnId="{EBCF046E-4C46-44D8-B821-8F36CAD97496}">
      <dgm:prSet/>
      <dgm:spPr/>
      <dgm:t>
        <a:bodyPr/>
        <a:lstStyle/>
        <a:p>
          <a:endParaRPr lang="ru-RU"/>
        </a:p>
      </dgm:t>
    </dgm:pt>
    <dgm:pt modelId="{272EDAD8-8C31-4A4D-AEF3-0CFFE0DA40E4}">
      <dgm:prSet phldrT="[Текст]" custT="1"/>
      <dgm:spPr/>
      <dgm:t>
        <a:bodyPr/>
        <a:lstStyle/>
        <a:p>
          <a:pPr algn="l"/>
          <a:r>
            <a:rPr lang="ru-RU" sz="1300" kern="1200" dirty="0" smtClean="0"/>
            <a:t>До конца 2018 года сохранена </a:t>
          </a:r>
          <a:r>
            <a:rPr lang="ru-RU" sz="1300" b="1" kern="1200" dirty="0" smtClean="0"/>
            <a:t>пониженная ставка (20 %) страховых взносов </a:t>
          </a:r>
          <a:r>
            <a:rPr lang="ru-RU" sz="1300" kern="1200" dirty="0" smtClean="0"/>
            <a:t>в государственные внебюджетные фонды для некоммерческих и благотворительных организаций, применяющих упрощенную систему налогообложения </a:t>
          </a:r>
          <a:r>
            <a:rPr lang="ru-RU" sz="1300" kern="1200" dirty="0" smtClean="0">
              <a:solidFill>
                <a:srgbClr val="FF0000"/>
              </a:solidFill>
            </a:rPr>
            <a:t>(планируется)</a:t>
          </a:r>
          <a:endParaRPr lang="ru-RU" sz="1300" kern="1200" dirty="0">
            <a:solidFill>
              <a:srgbClr val="FF0000"/>
            </a:solidFill>
          </a:endParaRPr>
        </a:p>
      </dgm:t>
    </dgm:pt>
    <dgm:pt modelId="{4F6C1E03-56F2-4C8C-88CA-5C4793ED274D}" type="sibTrans" cxnId="{A8D2B4D3-51CC-4B55-BA91-3DB16D276B5D}">
      <dgm:prSet/>
      <dgm:spPr/>
      <dgm:t>
        <a:bodyPr/>
        <a:lstStyle/>
        <a:p>
          <a:endParaRPr lang="ru-RU"/>
        </a:p>
      </dgm:t>
    </dgm:pt>
    <dgm:pt modelId="{940199BA-CFA3-44F4-B812-15CB519C9E98}" type="parTrans" cxnId="{A8D2B4D3-51CC-4B55-BA91-3DB16D276B5D}">
      <dgm:prSet/>
      <dgm:spPr/>
      <dgm:t>
        <a:bodyPr/>
        <a:lstStyle/>
        <a:p>
          <a:endParaRPr lang="ru-RU"/>
        </a:p>
      </dgm:t>
    </dgm:pt>
    <dgm:pt modelId="{D063312D-D034-4DAA-A9B6-9984C307EA99}">
      <dgm:prSet phldrT="[Текст]"/>
      <dgm:spPr/>
      <dgm:t>
        <a:bodyPr/>
        <a:lstStyle/>
        <a:p>
          <a:endParaRPr lang="ru-RU" dirty="0"/>
        </a:p>
      </dgm:t>
    </dgm:pt>
    <dgm:pt modelId="{18E3A8E7-6415-4FA9-AC53-9BAE13CA8E6F}" type="sibTrans" cxnId="{1305F109-A8F6-427C-97E3-F2A3509418AF}">
      <dgm:prSet/>
      <dgm:spPr/>
      <dgm:t>
        <a:bodyPr/>
        <a:lstStyle/>
        <a:p>
          <a:endParaRPr lang="ru-RU"/>
        </a:p>
      </dgm:t>
    </dgm:pt>
    <dgm:pt modelId="{64DF4E0D-683F-477E-8A33-1860DBD4DE40}" type="parTrans" cxnId="{1305F109-A8F6-427C-97E3-F2A3509418AF}">
      <dgm:prSet/>
      <dgm:spPr/>
      <dgm:t>
        <a:bodyPr/>
        <a:lstStyle/>
        <a:p>
          <a:endParaRPr lang="ru-RU"/>
        </a:p>
      </dgm:t>
    </dgm:pt>
    <dgm:pt modelId="{2E42158C-1B12-4EAD-AA02-4006132C5D2F}">
      <dgm:prSet custT="1"/>
      <dgm:spPr/>
      <dgm:t>
        <a:bodyPr/>
        <a:lstStyle/>
        <a:p>
          <a:r>
            <a:rPr lang="ru-RU" sz="1300" dirty="0" smtClean="0"/>
            <a:t>деятельность в сфере патриотического, в том числе военно-патриотического, воспитания граждан РФ</a:t>
          </a:r>
          <a:endParaRPr lang="ru-RU" sz="1300" dirty="0"/>
        </a:p>
      </dgm:t>
    </dgm:pt>
    <dgm:pt modelId="{738901CC-64D5-404C-9BBD-EBE184D90DD0}" type="parTrans" cxnId="{ABA993F7-B545-416B-B69B-DCAED002D2EC}">
      <dgm:prSet/>
      <dgm:spPr/>
      <dgm:t>
        <a:bodyPr/>
        <a:lstStyle/>
        <a:p>
          <a:endParaRPr lang="ru-RU"/>
        </a:p>
      </dgm:t>
    </dgm:pt>
    <dgm:pt modelId="{8564C30D-C3A8-4AA7-B197-0F823F76970A}" type="sibTrans" cxnId="{ABA993F7-B545-416B-B69B-DCAED002D2EC}">
      <dgm:prSet/>
      <dgm:spPr/>
      <dgm:t>
        <a:bodyPr/>
        <a:lstStyle/>
        <a:p>
          <a:endParaRPr lang="ru-RU"/>
        </a:p>
      </dgm:t>
    </dgm:pt>
    <dgm:pt modelId="{FC43AD80-7194-4C83-9FC7-D0CCCEF564AB}">
      <dgm:prSet custT="1"/>
      <dgm:spPr/>
      <dgm:t>
        <a:bodyPr/>
        <a:lstStyle/>
        <a:p>
          <a:r>
            <a:rPr lang="ru-RU" sz="1300" dirty="0" smtClean="0"/>
            <a:t>формирование в обществе нетерпимости к коррупционному поведению</a:t>
          </a:r>
          <a:endParaRPr lang="ru-RU" sz="1300" dirty="0"/>
        </a:p>
      </dgm:t>
    </dgm:pt>
    <dgm:pt modelId="{59264F26-35B7-41E3-9341-169B77526E18}" type="parTrans" cxnId="{5BD3308C-5EBE-408C-8F1A-1DF871142BB8}">
      <dgm:prSet/>
      <dgm:spPr/>
      <dgm:t>
        <a:bodyPr/>
        <a:lstStyle/>
        <a:p>
          <a:endParaRPr lang="ru-RU"/>
        </a:p>
      </dgm:t>
    </dgm:pt>
    <dgm:pt modelId="{52959A98-A11C-47E1-B92F-814FBEB2D60A}" type="sibTrans" cxnId="{5BD3308C-5EBE-408C-8F1A-1DF871142BB8}">
      <dgm:prSet/>
      <dgm:spPr/>
      <dgm:t>
        <a:bodyPr/>
        <a:lstStyle/>
        <a:p>
          <a:endParaRPr lang="ru-RU"/>
        </a:p>
      </dgm:t>
    </dgm:pt>
    <dgm:pt modelId="{070A14FB-C12C-4A13-B5B1-7FBCAB5C574E}">
      <dgm:prSet custT="1"/>
      <dgm:spPr/>
      <dgm:t>
        <a:bodyPr/>
        <a:lstStyle/>
        <a:p>
          <a:r>
            <a:rPr lang="ru-RU" sz="1300" dirty="0" smtClean="0"/>
            <a:t>развитие межнационального сотрудничества, сохранение и защита самобытности, культуры, языков и традиций народов РФ</a:t>
          </a:r>
          <a:endParaRPr lang="ru-RU" sz="1300" dirty="0"/>
        </a:p>
      </dgm:t>
    </dgm:pt>
    <dgm:pt modelId="{A1532AED-1071-49C5-9A9E-17AB681B2E1A}" type="parTrans" cxnId="{5069C47A-9338-4563-A83A-984EBD7DFFB1}">
      <dgm:prSet/>
      <dgm:spPr/>
      <dgm:t>
        <a:bodyPr/>
        <a:lstStyle/>
        <a:p>
          <a:endParaRPr lang="ru-RU"/>
        </a:p>
      </dgm:t>
    </dgm:pt>
    <dgm:pt modelId="{BD6F88C1-C58D-4213-A6AC-4781B8580212}" type="sibTrans" cxnId="{5069C47A-9338-4563-A83A-984EBD7DFFB1}">
      <dgm:prSet/>
      <dgm:spPr/>
      <dgm:t>
        <a:bodyPr/>
        <a:lstStyle/>
        <a:p>
          <a:endParaRPr lang="ru-RU"/>
        </a:p>
      </dgm:t>
    </dgm:pt>
    <dgm:pt modelId="{233D4444-562E-4515-86FB-A66922FA698E}">
      <dgm:prSet custT="1"/>
      <dgm:spPr/>
      <dgm:t>
        <a:bodyPr/>
        <a:lstStyle/>
        <a:p>
          <a:r>
            <a:rPr lang="ru-RU" sz="1300" b="1" dirty="0" smtClean="0"/>
            <a:t>В группу социально ориентированных </a:t>
          </a:r>
          <a:r>
            <a:rPr lang="ru-RU" sz="1300" dirty="0" smtClean="0"/>
            <a:t>добавлены НКО, осуществляющие следующие виды деятельности:</a:t>
          </a:r>
          <a:endParaRPr lang="ru-RU" sz="1300" dirty="0"/>
        </a:p>
      </dgm:t>
    </dgm:pt>
    <dgm:pt modelId="{492FB648-B95C-4491-93A7-001A5A4F5ABE}" type="parTrans" cxnId="{B0B0E1DC-4A8D-43EA-BE94-28F28BC736A3}">
      <dgm:prSet/>
      <dgm:spPr/>
      <dgm:t>
        <a:bodyPr/>
        <a:lstStyle/>
        <a:p>
          <a:endParaRPr lang="ru-RU"/>
        </a:p>
      </dgm:t>
    </dgm:pt>
    <dgm:pt modelId="{4392B53B-509E-4762-8EDE-D3214BD5E7F7}" type="sibTrans" cxnId="{B0B0E1DC-4A8D-43EA-BE94-28F28BC736A3}">
      <dgm:prSet/>
      <dgm:spPr/>
      <dgm:t>
        <a:bodyPr/>
        <a:lstStyle/>
        <a:p>
          <a:endParaRPr lang="ru-RU"/>
        </a:p>
      </dgm:t>
    </dgm:pt>
    <dgm:pt modelId="{A5247503-0157-47A1-B7B7-75B4B2812D8B}">
      <dgm:prSet phldrT="[Текст]"/>
      <dgm:spPr/>
      <dgm:t>
        <a:bodyPr/>
        <a:lstStyle/>
        <a:p>
          <a:endParaRPr lang="ru-RU" dirty="0"/>
        </a:p>
      </dgm:t>
    </dgm:pt>
    <dgm:pt modelId="{F23FA888-8ED0-4D6B-A68D-B2D494C59D8D}" type="sibTrans" cxnId="{8A78B8F4-319A-4440-8DE0-148050AA6921}">
      <dgm:prSet/>
      <dgm:spPr/>
      <dgm:t>
        <a:bodyPr/>
        <a:lstStyle/>
        <a:p>
          <a:endParaRPr lang="ru-RU"/>
        </a:p>
      </dgm:t>
    </dgm:pt>
    <dgm:pt modelId="{DE6CF64E-1D94-47CB-8CA8-30E16E23837E}" type="parTrans" cxnId="{8A78B8F4-319A-4440-8DE0-148050AA6921}">
      <dgm:prSet/>
      <dgm:spPr/>
      <dgm:t>
        <a:bodyPr/>
        <a:lstStyle/>
        <a:p>
          <a:endParaRPr lang="ru-RU"/>
        </a:p>
      </dgm:t>
    </dgm:pt>
    <dgm:pt modelId="{2683DC77-0206-49AC-A793-A2DBC5557F7F}">
      <dgm:prSet custT="1"/>
      <dgm:spPr/>
      <dgm:t>
        <a:bodyPr/>
        <a:lstStyle/>
        <a:p>
          <a:r>
            <a:rPr lang="ru-RU" sz="1300" dirty="0" smtClean="0">
              <a:solidFill>
                <a:schemeClr val="tx1"/>
              </a:solidFill>
            </a:rPr>
            <a:t>социальная и культурная адаптация и интеграция мигрантов </a:t>
          </a:r>
          <a:r>
            <a:rPr lang="ru-RU" sz="1300" dirty="0" smtClean="0">
              <a:solidFill>
                <a:srgbClr val="FF0000"/>
              </a:solidFill>
            </a:rPr>
            <a:t>(планируется)</a:t>
          </a:r>
          <a:endParaRPr lang="ru-RU" sz="1300" dirty="0">
            <a:solidFill>
              <a:schemeClr val="tx1"/>
            </a:solidFill>
          </a:endParaRPr>
        </a:p>
      </dgm:t>
    </dgm:pt>
    <dgm:pt modelId="{7CB5BB90-8BC6-4098-9314-00D836F693BE}" type="parTrans" cxnId="{94F7C5ED-1198-408F-BD93-1B4C6F46535C}">
      <dgm:prSet/>
      <dgm:spPr/>
      <dgm:t>
        <a:bodyPr/>
        <a:lstStyle/>
        <a:p>
          <a:endParaRPr lang="ru-RU"/>
        </a:p>
      </dgm:t>
    </dgm:pt>
    <dgm:pt modelId="{F33380C1-CD92-403B-AE85-4881FED25718}" type="sibTrans" cxnId="{94F7C5ED-1198-408F-BD93-1B4C6F46535C}">
      <dgm:prSet/>
      <dgm:spPr/>
      <dgm:t>
        <a:bodyPr/>
        <a:lstStyle/>
        <a:p>
          <a:endParaRPr lang="ru-RU"/>
        </a:p>
      </dgm:t>
    </dgm:pt>
    <dgm:pt modelId="{CC8E93A4-23A5-47D2-87A5-C1D7393F0577}">
      <dgm:prSet custT="1"/>
      <dgm:spPr/>
      <dgm:t>
        <a:bodyPr/>
        <a:lstStyle/>
        <a:p>
          <a:endParaRPr lang="ru-RU" sz="1300" dirty="0"/>
        </a:p>
      </dgm:t>
    </dgm:pt>
    <dgm:pt modelId="{ADE2F0A3-C43C-484C-A1AE-1F8DB8605FBB}" type="parTrans" cxnId="{AED40AD9-7BDF-4FDC-8CCA-CEFCD807B9E6}">
      <dgm:prSet/>
      <dgm:spPr/>
      <dgm:t>
        <a:bodyPr/>
        <a:lstStyle/>
        <a:p>
          <a:endParaRPr lang="ru-RU"/>
        </a:p>
      </dgm:t>
    </dgm:pt>
    <dgm:pt modelId="{C70F4709-9EC3-4DE5-9F67-7B863D1FF689}" type="sibTrans" cxnId="{AED40AD9-7BDF-4FDC-8CCA-CEFCD807B9E6}">
      <dgm:prSet/>
      <dgm:spPr/>
      <dgm:t>
        <a:bodyPr/>
        <a:lstStyle/>
        <a:p>
          <a:endParaRPr lang="ru-RU"/>
        </a:p>
      </dgm:t>
    </dgm:pt>
    <dgm:pt modelId="{CE86653C-1F38-4F18-AE5A-8DB762E47116}">
      <dgm:prSet custT="1"/>
      <dgm:spPr/>
      <dgm:t>
        <a:bodyPr/>
        <a:lstStyle/>
        <a:p>
          <a:endParaRPr lang="ru-RU" sz="1300" dirty="0"/>
        </a:p>
      </dgm:t>
    </dgm:pt>
    <dgm:pt modelId="{4380E2F5-8E8E-4B7F-A7A3-BB172459CC8A}" type="parTrans" cxnId="{C1FCB546-5AA2-4E15-8622-450D00A5D593}">
      <dgm:prSet/>
      <dgm:spPr/>
      <dgm:t>
        <a:bodyPr/>
        <a:lstStyle/>
        <a:p>
          <a:endParaRPr lang="ru-RU"/>
        </a:p>
      </dgm:t>
    </dgm:pt>
    <dgm:pt modelId="{0E8AD154-9F5B-4AD7-A5D6-0351EE01C3D5}" type="sibTrans" cxnId="{C1FCB546-5AA2-4E15-8622-450D00A5D593}">
      <dgm:prSet/>
      <dgm:spPr/>
      <dgm:t>
        <a:bodyPr/>
        <a:lstStyle/>
        <a:p>
          <a:endParaRPr lang="ru-RU"/>
        </a:p>
      </dgm:t>
    </dgm:pt>
    <dgm:pt modelId="{98B7C82A-6C62-490A-90AD-4B6A2DDB49C4}">
      <dgm:prSet custT="1"/>
      <dgm:spPr/>
      <dgm:t>
        <a:bodyPr/>
        <a:lstStyle/>
        <a:p>
          <a:endParaRPr lang="ru-RU" sz="1300" dirty="0"/>
        </a:p>
      </dgm:t>
    </dgm:pt>
    <dgm:pt modelId="{8CF05710-4F09-4E79-9E46-130889F99BD2}" type="parTrans" cxnId="{74218868-3B79-49EA-B34B-19C23FD6D494}">
      <dgm:prSet/>
      <dgm:spPr/>
      <dgm:t>
        <a:bodyPr/>
        <a:lstStyle/>
        <a:p>
          <a:endParaRPr lang="ru-RU"/>
        </a:p>
      </dgm:t>
    </dgm:pt>
    <dgm:pt modelId="{433424A7-B54F-43CA-AEFE-81FC563BB69F}" type="sibTrans" cxnId="{74218868-3B79-49EA-B34B-19C23FD6D494}">
      <dgm:prSet/>
      <dgm:spPr/>
      <dgm:t>
        <a:bodyPr/>
        <a:lstStyle/>
        <a:p>
          <a:endParaRPr lang="ru-RU"/>
        </a:p>
      </dgm:t>
    </dgm:pt>
    <dgm:pt modelId="{9DED7984-2C8E-42B1-96B0-04093089DEA8}">
      <dgm:prSet custT="1"/>
      <dgm:spPr/>
      <dgm:t>
        <a:bodyPr/>
        <a:lstStyle/>
        <a:p>
          <a:endParaRPr lang="ru-RU" sz="1300" dirty="0"/>
        </a:p>
      </dgm:t>
    </dgm:pt>
    <dgm:pt modelId="{750A29AC-58B6-4A35-937A-6A276060BA8D}" type="parTrans" cxnId="{6C04564B-A8F1-4D76-81AC-09E04DAE6C02}">
      <dgm:prSet/>
      <dgm:spPr/>
      <dgm:t>
        <a:bodyPr/>
        <a:lstStyle/>
        <a:p>
          <a:endParaRPr lang="ru-RU"/>
        </a:p>
      </dgm:t>
    </dgm:pt>
    <dgm:pt modelId="{E6BAEA0C-C82F-4487-AF8D-4E9233024F4D}" type="sibTrans" cxnId="{6C04564B-A8F1-4D76-81AC-09E04DAE6C02}">
      <dgm:prSet/>
      <dgm:spPr/>
      <dgm:t>
        <a:bodyPr/>
        <a:lstStyle/>
        <a:p>
          <a:endParaRPr lang="ru-RU"/>
        </a:p>
      </dgm:t>
    </dgm:pt>
    <dgm:pt modelId="{C7C37C60-3B9E-4686-9163-B65936F47B5F}">
      <dgm:prSet custT="1"/>
      <dgm:spPr/>
      <dgm:t>
        <a:bodyPr/>
        <a:lstStyle/>
        <a:p>
          <a:r>
            <a:rPr lang="ru-RU" sz="1300" dirty="0" smtClean="0">
              <a:solidFill>
                <a:schemeClr val="tx1"/>
              </a:solidFill>
            </a:rPr>
            <a:t> участие в профилактике и (или) тушении пожаров и проведении аварийно-спасательных  работ </a:t>
          </a:r>
          <a:r>
            <a:rPr lang="ru-RU" sz="1300" dirty="0" smtClean="0">
              <a:solidFill>
                <a:srgbClr val="FF0000"/>
              </a:solidFill>
            </a:rPr>
            <a:t>(планируется)</a:t>
          </a:r>
          <a:endParaRPr lang="ru-RU" sz="1300" dirty="0">
            <a:solidFill>
              <a:schemeClr val="tx1"/>
            </a:solidFill>
          </a:endParaRPr>
        </a:p>
      </dgm:t>
    </dgm:pt>
    <dgm:pt modelId="{54CC575D-2B13-48EB-8D7E-36C012DE4C98}" type="parTrans" cxnId="{620F6027-076D-4DA8-BBB7-EFA59052F64C}">
      <dgm:prSet/>
      <dgm:spPr/>
      <dgm:t>
        <a:bodyPr/>
        <a:lstStyle/>
        <a:p>
          <a:endParaRPr lang="ru-RU"/>
        </a:p>
      </dgm:t>
    </dgm:pt>
    <dgm:pt modelId="{4912C4A9-0033-4FC3-8B92-86A8CD987C72}" type="sibTrans" cxnId="{620F6027-076D-4DA8-BBB7-EFA59052F64C}">
      <dgm:prSet/>
      <dgm:spPr/>
      <dgm:t>
        <a:bodyPr/>
        <a:lstStyle/>
        <a:p>
          <a:endParaRPr lang="ru-RU"/>
        </a:p>
      </dgm:t>
    </dgm:pt>
    <dgm:pt modelId="{359D627B-1EED-41B3-980D-F004EB6DCBAB}">
      <dgm:prSet custT="1"/>
      <dgm:spPr/>
      <dgm:t>
        <a:bodyPr/>
        <a:lstStyle/>
        <a:p>
          <a:endParaRPr lang="ru-RU" sz="1300" dirty="0">
            <a:solidFill>
              <a:schemeClr val="tx1"/>
            </a:solidFill>
          </a:endParaRPr>
        </a:p>
      </dgm:t>
    </dgm:pt>
    <dgm:pt modelId="{DDE89BDD-58FF-4FEC-A9AD-0B88F6F9756E}" type="parTrans" cxnId="{A91EEAA8-3FB0-448D-92FC-67185D8A9909}">
      <dgm:prSet/>
      <dgm:spPr/>
      <dgm:t>
        <a:bodyPr/>
        <a:lstStyle/>
        <a:p>
          <a:endParaRPr lang="ru-RU"/>
        </a:p>
      </dgm:t>
    </dgm:pt>
    <dgm:pt modelId="{5F7CCE43-B4DD-4461-AC24-6747FFB3AAE3}" type="sibTrans" cxnId="{A91EEAA8-3FB0-448D-92FC-67185D8A9909}">
      <dgm:prSet/>
      <dgm:spPr/>
      <dgm:t>
        <a:bodyPr/>
        <a:lstStyle/>
        <a:p>
          <a:endParaRPr lang="ru-RU"/>
        </a:p>
      </dgm:t>
    </dgm:pt>
    <dgm:pt modelId="{2E4216FE-9C09-4548-B5A5-B25C82F3EB09}">
      <dgm:prSet custT="1"/>
      <dgm:spPr/>
      <dgm:t>
        <a:bodyPr/>
        <a:lstStyle/>
        <a:p>
          <a:r>
            <a:rPr lang="ru-RU" sz="1300" dirty="0" smtClean="0">
              <a:solidFill>
                <a:schemeClr val="tx1"/>
              </a:solidFill>
              <a:latin typeface="+mj-lt"/>
            </a:rPr>
            <a:t>С 1 января 2014 г. </a:t>
          </a:r>
          <a:r>
            <a:rPr lang="en-US" sz="1300" dirty="0" smtClean="0">
              <a:solidFill>
                <a:schemeClr val="tx1"/>
              </a:solidFill>
              <a:latin typeface="+mj-lt"/>
              <a:ea typeface="Arial Bold" charset="0"/>
              <a:cs typeface="Arial Bold" charset="0"/>
              <a:sym typeface="Arial Bold" charset="0"/>
            </a:rPr>
            <a:t>(</a:t>
          </a:r>
          <a:r>
            <a:rPr lang="ru-RU" sz="1300" dirty="0" smtClean="0">
              <a:solidFill>
                <a:schemeClr val="tx1"/>
              </a:solidFill>
              <a:latin typeface="+mj-lt"/>
              <a:ea typeface="Arial Bold" charset="0"/>
              <a:cs typeface="Arial Bold" charset="0"/>
              <a:sym typeface="Arial Bold" charset="0"/>
            </a:rPr>
            <a:t>Федеральный закон «О контрактной системе в сфере закупок товаров, работ, услуг для обеспечения государственных и муниципальных нужд» </a:t>
          </a:r>
          <a:r>
            <a:rPr lang="en-US" sz="1300" dirty="0" smtClean="0">
              <a:solidFill>
                <a:schemeClr val="tx1"/>
              </a:solidFill>
              <a:latin typeface="+mj-lt"/>
              <a:ea typeface="Arial Bold" charset="0"/>
              <a:cs typeface="Arial Bold" charset="0"/>
              <a:sym typeface="Arial Bold" charset="0"/>
            </a:rPr>
            <a:t>№44-ФЗ </a:t>
          </a:r>
          <a:r>
            <a:rPr lang="en-US" sz="1300" dirty="0" err="1" smtClean="0">
              <a:solidFill>
                <a:schemeClr val="tx1"/>
              </a:solidFill>
              <a:latin typeface="+mj-lt"/>
              <a:ea typeface="Arial Bold" charset="0"/>
              <a:cs typeface="Arial Bold" charset="0"/>
              <a:sym typeface="Arial Bold" charset="0"/>
            </a:rPr>
            <a:t>от</a:t>
          </a:r>
          <a:r>
            <a:rPr lang="en-US" sz="1300" dirty="0" smtClean="0">
              <a:solidFill>
                <a:schemeClr val="tx1"/>
              </a:solidFill>
              <a:latin typeface="+mj-lt"/>
              <a:ea typeface="Arial Bold" charset="0"/>
              <a:cs typeface="Arial Bold" charset="0"/>
              <a:sym typeface="Arial Bold" charset="0"/>
            </a:rPr>
            <a:t> 5 </a:t>
          </a:r>
          <a:r>
            <a:rPr lang="en-US" sz="1300" dirty="0" err="1" smtClean="0">
              <a:solidFill>
                <a:schemeClr val="tx1"/>
              </a:solidFill>
              <a:latin typeface="+mj-lt"/>
              <a:ea typeface="Arial Bold" charset="0"/>
              <a:cs typeface="Arial Bold" charset="0"/>
              <a:sym typeface="Arial Bold" charset="0"/>
            </a:rPr>
            <a:t>апреля</a:t>
          </a:r>
          <a:r>
            <a:rPr lang="en-US" sz="1300" dirty="0" smtClean="0">
              <a:solidFill>
                <a:schemeClr val="tx1"/>
              </a:solidFill>
              <a:latin typeface="+mj-lt"/>
              <a:ea typeface="Arial Bold" charset="0"/>
              <a:cs typeface="Arial Bold" charset="0"/>
              <a:sym typeface="Arial Bold" charset="0"/>
            </a:rPr>
            <a:t> 2013 г.)</a:t>
          </a:r>
          <a:r>
            <a:rPr lang="ru-RU" sz="1300" dirty="0" smtClean="0">
              <a:solidFill>
                <a:schemeClr val="tx1"/>
              </a:solidFill>
              <a:latin typeface="+mj-lt"/>
              <a:ea typeface="Arial Bold" charset="0"/>
              <a:cs typeface="Arial Bold" charset="0"/>
              <a:sym typeface="Arial Bold" charset="0"/>
            </a:rPr>
            <a:t> -                      </a:t>
          </a:r>
          <a:r>
            <a:rPr lang="en-US" sz="1300" b="1" dirty="0" err="1" smtClean="0">
              <a:solidFill>
                <a:schemeClr val="tx1"/>
              </a:solidFill>
              <a:latin typeface="+mj-lt"/>
              <a:ea typeface="Arial Bold" charset="0"/>
              <a:cs typeface="Arial Bold" charset="0"/>
              <a:sym typeface="Arial Bold" charset="0"/>
            </a:rPr>
            <a:t>не</a:t>
          </a:r>
          <a:r>
            <a:rPr lang="en-US" sz="1300" b="1" dirty="0" smtClean="0">
              <a:solidFill>
                <a:schemeClr val="tx1"/>
              </a:solidFill>
              <a:latin typeface="+mj-lt"/>
              <a:ea typeface="Arial Bold" charset="0"/>
              <a:cs typeface="Arial Bold" charset="0"/>
              <a:sym typeface="Arial Bold" charset="0"/>
            </a:rPr>
            <a:t> </a:t>
          </a:r>
          <a:r>
            <a:rPr lang="en-US" sz="1300" b="1" dirty="0" err="1" smtClean="0">
              <a:solidFill>
                <a:schemeClr val="tx1"/>
              </a:solidFill>
              <a:latin typeface="+mj-lt"/>
              <a:ea typeface="Arial Bold" charset="0"/>
              <a:cs typeface="Arial Bold" charset="0"/>
              <a:sym typeface="Arial Bold" charset="0"/>
            </a:rPr>
            <a:t>менее</a:t>
          </a:r>
          <a:r>
            <a:rPr lang="en-US" sz="1300" b="1" dirty="0" smtClean="0">
              <a:solidFill>
                <a:schemeClr val="tx1"/>
              </a:solidFill>
              <a:latin typeface="+mj-lt"/>
              <a:ea typeface="Arial Bold" charset="0"/>
              <a:cs typeface="Arial Bold" charset="0"/>
              <a:sym typeface="Arial Bold" charset="0"/>
            </a:rPr>
            <a:t> 15% </a:t>
          </a:r>
          <a:r>
            <a:rPr lang="ru-RU" sz="1300" b="1" dirty="0" smtClean="0">
              <a:solidFill>
                <a:schemeClr val="tx1"/>
              </a:solidFill>
              <a:latin typeface="+mj-lt"/>
              <a:ea typeface="Arial Bold" charset="0"/>
              <a:cs typeface="Arial Bold" charset="0"/>
              <a:sym typeface="Arial Bold" charset="0"/>
            </a:rPr>
            <a:t>объемов </a:t>
          </a:r>
          <a:r>
            <a:rPr lang="en-US" sz="1300" b="1" dirty="0" err="1" smtClean="0">
              <a:solidFill>
                <a:schemeClr val="tx1"/>
              </a:solidFill>
              <a:latin typeface="+mj-lt"/>
              <a:ea typeface="Arial Bold" charset="0"/>
              <a:cs typeface="Arial Bold" charset="0"/>
              <a:sym typeface="Arial Bold" charset="0"/>
            </a:rPr>
            <a:t>закупок</a:t>
          </a:r>
          <a:r>
            <a:rPr lang="en-US" sz="1300" b="1" dirty="0" smtClean="0">
              <a:solidFill>
                <a:schemeClr val="tx1"/>
              </a:solidFill>
              <a:latin typeface="+mj-lt"/>
              <a:cs typeface="Arial" charset="0"/>
              <a:sym typeface="Arial" charset="0"/>
            </a:rPr>
            <a:t> </a:t>
          </a:r>
          <a:r>
            <a:rPr lang="en-US" sz="1300" dirty="0" smtClean="0">
              <a:solidFill>
                <a:schemeClr val="tx1"/>
              </a:solidFill>
              <a:latin typeface="+mj-lt"/>
              <a:cs typeface="Arial" charset="0"/>
              <a:sym typeface="Arial" charset="0"/>
            </a:rPr>
            <a:t>- у </a:t>
          </a:r>
          <a:r>
            <a:rPr lang="en-US" sz="1300" dirty="0" err="1" smtClean="0">
              <a:solidFill>
                <a:schemeClr val="tx1"/>
              </a:solidFill>
              <a:latin typeface="+mj-lt"/>
              <a:cs typeface="Arial" charset="0"/>
              <a:sym typeface="Arial" charset="0"/>
            </a:rPr>
            <a:t>субъектов</a:t>
          </a:r>
          <a:r>
            <a:rPr lang="en-US" sz="1300" dirty="0" smtClean="0">
              <a:solidFill>
                <a:schemeClr val="tx1"/>
              </a:solidFill>
              <a:latin typeface="+mj-lt"/>
              <a:cs typeface="Arial" charset="0"/>
              <a:sym typeface="Arial" charset="0"/>
            </a:rPr>
            <a:t> </a:t>
          </a:r>
          <a:r>
            <a:rPr lang="en-US" sz="1300" dirty="0" err="1" smtClean="0">
              <a:solidFill>
                <a:schemeClr val="tx1"/>
              </a:solidFill>
              <a:latin typeface="+mj-lt"/>
              <a:cs typeface="Arial" charset="0"/>
              <a:sym typeface="Arial" charset="0"/>
            </a:rPr>
            <a:t>малого</a:t>
          </a:r>
          <a:r>
            <a:rPr lang="en-US" sz="1300" dirty="0" smtClean="0">
              <a:solidFill>
                <a:schemeClr val="tx1"/>
              </a:solidFill>
              <a:latin typeface="+mj-lt"/>
              <a:cs typeface="Arial" charset="0"/>
              <a:sym typeface="Arial" charset="0"/>
            </a:rPr>
            <a:t> </a:t>
          </a:r>
          <a:r>
            <a:rPr lang="en-US" sz="1300" dirty="0" err="1" smtClean="0">
              <a:solidFill>
                <a:schemeClr val="tx1"/>
              </a:solidFill>
              <a:latin typeface="+mj-lt"/>
              <a:cs typeface="Arial" charset="0"/>
              <a:sym typeface="Arial" charset="0"/>
            </a:rPr>
            <a:t>предпринимательства</a:t>
          </a:r>
          <a:r>
            <a:rPr lang="en-US" sz="1300" dirty="0" smtClean="0">
              <a:solidFill>
                <a:schemeClr val="tx1"/>
              </a:solidFill>
              <a:latin typeface="+mj-lt"/>
              <a:cs typeface="Arial" charset="0"/>
              <a:sym typeface="Arial" charset="0"/>
            </a:rPr>
            <a:t> и СО НКО</a:t>
          </a:r>
          <a:endParaRPr lang="ru-RU" sz="1300" dirty="0">
            <a:solidFill>
              <a:schemeClr val="tx1"/>
            </a:solidFill>
            <a:latin typeface="+mj-lt"/>
          </a:endParaRPr>
        </a:p>
      </dgm:t>
    </dgm:pt>
    <dgm:pt modelId="{D509C6F5-1093-45DE-9C1F-F91CD73C91F4}" type="parTrans" cxnId="{53265AB5-1654-4D35-9EDB-C86272DFAF79}">
      <dgm:prSet/>
      <dgm:spPr/>
      <dgm:t>
        <a:bodyPr/>
        <a:lstStyle/>
        <a:p>
          <a:endParaRPr lang="ru-RU"/>
        </a:p>
      </dgm:t>
    </dgm:pt>
    <dgm:pt modelId="{F7294D5B-9EC1-4549-89E3-6ECAD7D1306D}" type="sibTrans" cxnId="{53265AB5-1654-4D35-9EDB-C86272DFAF79}">
      <dgm:prSet/>
      <dgm:spPr/>
      <dgm:t>
        <a:bodyPr/>
        <a:lstStyle/>
        <a:p>
          <a:endParaRPr lang="ru-RU"/>
        </a:p>
      </dgm:t>
    </dgm:pt>
    <dgm:pt modelId="{8A306296-58A9-4809-8C9B-625F16C67BCA}" type="pres">
      <dgm:prSet presAssocID="{FF906528-1375-4232-A87B-B5578B660782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32ADDCD-95B3-4AF2-A7D9-68F549AAC1BD}" type="pres">
      <dgm:prSet presAssocID="{81B902BD-2329-48B4-9E0D-936451F8AEE8}" presName="composite" presStyleCnt="0"/>
      <dgm:spPr/>
      <dgm:t>
        <a:bodyPr/>
        <a:lstStyle/>
        <a:p>
          <a:endParaRPr lang="ru-RU"/>
        </a:p>
      </dgm:t>
    </dgm:pt>
    <dgm:pt modelId="{48F25096-EE15-4BE4-A338-91DE7898BA3A}" type="pres">
      <dgm:prSet presAssocID="{81B902BD-2329-48B4-9E0D-936451F8AEE8}" presName="parentText" presStyleLbl="alignNode1" presStyleIdx="0" presStyleCnt="3" custLinFactNeighborX="-3077" custLinFactNeighborY="-1558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53D5E0-61A6-4B50-87FC-C5CE4A44A58B}" type="pres">
      <dgm:prSet presAssocID="{81B902BD-2329-48B4-9E0D-936451F8AEE8}" presName="descendantText" presStyleLbl="alignAcc1" presStyleIdx="0" presStyleCnt="3" custScaleY="162024" custLinFactNeighborX="537" custLinFactNeighborY="-60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E6986A-972D-4090-98E5-9B5D9B82B7ED}" type="pres">
      <dgm:prSet presAssocID="{F00CA24A-94C1-44C0-AAAF-B48E6111AB67}" presName="sp" presStyleCnt="0"/>
      <dgm:spPr/>
      <dgm:t>
        <a:bodyPr/>
        <a:lstStyle/>
        <a:p>
          <a:endParaRPr lang="ru-RU"/>
        </a:p>
      </dgm:t>
    </dgm:pt>
    <dgm:pt modelId="{68DD4DE3-2A69-4E19-AF80-2100DF961458}" type="pres">
      <dgm:prSet presAssocID="{D063312D-D034-4DAA-A9B6-9984C307EA99}" presName="composite" presStyleCnt="0"/>
      <dgm:spPr/>
      <dgm:t>
        <a:bodyPr/>
        <a:lstStyle/>
        <a:p>
          <a:endParaRPr lang="ru-RU"/>
        </a:p>
      </dgm:t>
    </dgm:pt>
    <dgm:pt modelId="{1DF53863-9067-4556-9FFE-2C220B7D921A}" type="pres">
      <dgm:prSet presAssocID="{D063312D-D034-4DAA-A9B6-9984C307EA99}" presName="parentText" presStyleLbl="alignNode1" presStyleIdx="1" presStyleCnt="3" custLinFactNeighborX="-2075" custLinFactNeighborY="-1633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664763-0CE8-4CBF-89DE-5B79A928B692}" type="pres">
      <dgm:prSet presAssocID="{D063312D-D034-4DAA-A9B6-9984C307EA99}" presName="descendantText" presStyleLbl="alignAcc1" presStyleIdx="1" presStyleCnt="3" custScaleY="454431" custLinFactNeighborX="428" custLinFactNeighborY="4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A943BD-915D-4175-8AE8-B01539BCA703}" type="pres">
      <dgm:prSet presAssocID="{18E3A8E7-6415-4FA9-AC53-9BAE13CA8E6F}" presName="sp" presStyleCnt="0"/>
      <dgm:spPr/>
      <dgm:t>
        <a:bodyPr/>
        <a:lstStyle/>
        <a:p>
          <a:endParaRPr lang="ru-RU"/>
        </a:p>
      </dgm:t>
    </dgm:pt>
    <dgm:pt modelId="{2E7C3008-9141-43FA-BC96-089B322B60F6}" type="pres">
      <dgm:prSet presAssocID="{A5247503-0157-47A1-B7B7-75B4B2812D8B}" presName="composite" presStyleCnt="0"/>
      <dgm:spPr/>
      <dgm:t>
        <a:bodyPr/>
        <a:lstStyle/>
        <a:p>
          <a:endParaRPr lang="ru-RU"/>
        </a:p>
      </dgm:t>
    </dgm:pt>
    <dgm:pt modelId="{6B96B248-2CD9-44EC-8985-F50D7B751E37}" type="pres">
      <dgm:prSet presAssocID="{A5247503-0157-47A1-B7B7-75B4B2812D8B}" presName="parentText" presStyleLbl="alignNode1" presStyleIdx="2" presStyleCnt="3" custLinFactNeighborX="-2075" custLinFactNeighborY="341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8F4B5A-664D-4DF8-A965-910CE6C12B6E}" type="pres">
      <dgm:prSet presAssocID="{A5247503-0157-47A1-B7B7-75B4B2812D8B}" presName="descendantText" presStyleLbl="alignAcc1" presStyleIdx="2" presStyleCnt="3" custScaleY="144070" custLinFactNeighborX="428" custLinFactNeighborY="272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0024155-AFCC-4311-ACB6-AC86891E46C4}" type="presOf" srcId="{D063312D-D034-4DAA-A9B6-9984C307EA99}" destId="{1DF53863-9067-4556-9FFE-2C220B7D921A}" srcOrd="0" destOrd="0" presId="urn:microsoft.com/office/officeart/2005/8/layout/chevron2"/>
    <dgm:cxn modelId="{1305F109-A8F6-427C-97E3-F2A3509418AF}" srcId="{FF906528-1375-4232-A87B-B5578B660782}" destId="{D063312D-D034-4DAA-A9B6-9984C307EA99}" srcOrd="1" destOrd="0" parTransId="{64DF4E0D-683F-477E-8A33-1860DBD4DE40}" sibTransId="{18E3A8E7-6415-4FA9-AC53-9BAE13CA8E6F}"/>
    <dgm:cxn modelId="{EBCF046E-4C46-44D8-B821-8F36CAD97496}" srcId="{FF906528-1375-4232-A87B-B5578B660782}" destId="{81B902BD-2329-48B4-9E0D-936451F8AEE8}" srcOrd="0" destOrd="0" parTransId="{2186DF8C-E279-4AE3-845A-29C0F9A43E18}" sibTransId="{F00CA24A-94C1-44C0-AAAF-B48E6111AB67}"/>
    <dgm:cxn modelId="{620F6027-076D-4DA8-BBB7-EFA59052F64C}" srcId="{CC8E93A4-23A5-47D2-87A5-C1D7393F0577}" destId="{C7C37C60-3B9E-4686-9163-B65936F47B5F}" srcOrd="8" destOrd="0" parTransId="{54CC575D-2B13-48EB-8D7E-36C012DE4C98}" sibTransId="{4912C4A9-0033-4FC3-8B92-86A8CD987C72}"/>
    <dgm:cxn modelId="{E9C16A93-B9A6-4674-B97D-A46D79115BFA}" type="presOf" srcId="{81B902BD-2329-48B4-9E0D-936451F8AEE8}" destId="{48F25096-EE15-4BE4-A338-91DE7898BA3A}" srcOrd="0" destOrd="0" presId="urn:microsoft.com/office/officeart/2005/8/layout/chevron2"/>
    <dgm:cxn modelId="{5BD3308C-5EBE-408C-8F1A-1DF871142BB8}" srcId="{CC8E93A4-23A5-47D2-87A5-C1D7393F0577}" destId="{FC43AD80-7194-4C83-9FC7-D0CCCEF564AB}" srcOrd="2" destOrd="0" parTransId="{59264F26-35B7-41E3-9341-169B77526E18}" sibTransId="{52959A98-A11C-47E1-B92F-814FBEB2D60A}"/>
    <dgm:cxn modelId="{94F7C5ED-1198-408F-BD93-1B4C6F46535C}" srcId="{CC8E93A4-23A5-47D2-87A5-C1D7393F0577}" destId="{2683DC77-0206-49AC-A793-A2DBC5557F7F}" srcOrd="6" destOrd="0" parTransId="{7CB5BB90-8BC6-4098-9314-00D836F693BE}" sibTransId="{F33380C1-CD92-403B-AE85-4881FED25718}"/>
    <dgm:cxn modelId="{2715044D-E16B-40BA-B123-1A7FE39CD614}" type="presOf" srcId="{070A14FB-C12C-4A13-B5B1-7FBCAB5C574E}" destId="{B2664763-0CE8-4CBF-89DE-5B79A928B692}" srcOrd="0" destOrd="6" presId="urn:microsoft.com/office/officeart/2005/8/layout/chevron2"/>
    <dgm:cxn modelId="{7762E4AA-AB51-4CF7-ACCE-CD9A0465109C}" type="presOf" srcId="{2E4216FE-9C09-4548-B5A5-B25C82F3EB09}" destId="{A38F4B5A-664D-4DF8-A965-910CE6C12B6E}" srcOrd="0" destOrd="0" presId="urn:microsoft.com/office/officeart/2005/8/layout/chevron2"/>
    <dgm:cxn modelId="{25066302-9CA2-4F86-920D-96FE01CD2206}" type="presOf" srcId="{A5247503-0157-47A1-B7B7-75B4B2812D8B}" destId="{6B96B248-2CD9-44EC-8985-F50D7B751E37}" srcOrd="0" destOrd="0" presId="urn:microsoft.com/office/officeart/2005/8/layout/chevron2"/>
    <dgm:cxn modelId="{ABA993F7-B545-416B-B69B-DCAED002D2EC}" srcId="{CC8E93A4-23A5-47D2-87A5-C1D7393F0577}" destId="{2E42158C-1B12-4EAD-AA02-4006132C5D2F}" srcOrd="0" destOrd="0" parTransId="{738901CC-64D5-404C-9BBD-EBE184D90DD0}" sibTransId="{8564C30D-C3A8-4AA7-B197-0F823F76970A}"/>
    <dgm:cxn modelId="{F9AC9996-2531-4C1F-84CC-330037AFAE8B}" type="presOf" srcId="{233D4444-562E-4515-86FB-A66922FA698E}" destId="{B2664763-0CE8-4CBF-89DE-5B79A928B692}" srcOrd="0" destOrd="0" presId="urn:microsoft.com/office/officeart/2005/8/layout/chevron2"/>
    <dgm:cxn modelId="{1E80BA5F-0EBF-488F-B657-5AEACBAC8A4A}" type="presOf" srcId="{CC8E93A4-23A5-47D2-87A5-C1D7393F0577}" destId="{B2664763-0CE8-4CBF-89DE-5B79A928B692}" srcOrd="0" destOrd="1" presId="urn:microsoft.com/office/officeart/2005/8/layout/chevron2"/>
    <dgm:cxn modelId="{74218868-3B79-49EA-B34B-19C23FD6D494}" srcId="{CC8E93A4-23A5-47D2-87A5-C1D7393F0577}" destId="{98B7C82A-6C62-490A-90AD-4B6A2DDB49C4}" srcOrd="3" destOrd="0" parTransId="{8CF05710-4F09-4E79-9E46-130889F99BD2}" sibTransId="{433424A7-B54F-43CA-AEFE-81FC563BB69F}"/>
    <dgm:cxn modelId="{C291106E-BAA9-4A09-B7D4-C10A7F894ABD}" type="presOf" srcId="{C7C37C60-3B9E-4686-9163-B65936F47B5F}" destId="{B2664763-0CE8-4CBF-89DE-5B79A928B692}" srcOrd="0" destOrd="10" presId="urn:microsoft.com/office/officeart/2005/8/layout/chevron2"/>
    <dgm:cxn modelId="{53265AB5-1654-4D35-9EDB-C86272DFAF79}" srcId="{A5247503-0157-47A1-B7B7-75B4B2812D8B}" destId="{2E4216FE-9C09-4548-B5A5-B25C82F3EB09}" srcOrd="0" destOrd="0" parTransId="{D509C6F5-1093-45DE-9C1F-F91CD73C91F4}" sibTransId="{F7294D5B-9EC1-4549-89E3-6ECAD7D1306D}"/>
    <dgm:cxn modelId="{493BB6CC-6717-4CCB-83EC-3EA55946D8BD}" type="presOf" srcId="{CE86653C-1F38-4F18-AE5A-8DB762E47116}" destId="{B2664763-0CE8-4CBF-89DE-5B79A928B692}" srcOrd="0" destOrd="3" presId="urn:microsoft.com/office/officeart/2005/8/layout/chevron2"/>
    <dgm:cxn modelId="{ACBE537F-C594-4D71-8AA7-73081387456F}" type="presOf" srcId="{98B7C82A-6C62-490A-90AD-4B6A2DDB49C4}" destId="{B2664763-0CE8-4CBF-89DE-5B79A928B692}" srcOrd="0" destOrd="5" presId="urn:microsoft.com/office/officeart/2005/8/layout/chevron2"/>
    <dgm:cxn modelId="{F3B3894F-B305-4902-A901-B5D128079676}" type="presOf" srcId="{9DED7984-2C8E-42B1-96B0-04093089DEA8}" destId="{B2664763-0CE8-4CBF-89DE-5B79A928B692}" srcOrd="0" destOrd="7" presId="urn:microsoft.com/office/officeart/2005/8/layout/chevron2"/>
    <dgm:cxn modelId="{C1FCB546-5AA2-4E15-8622-450D00A5D593}" srcId="{CC8E93A4-23A5-47D2-87A5-C1D7393F0577}" destId="{CE86653C-1F38-4F18-AE5A-8DB762E47116}" srcOrd="1" destOrd="0" parTransId="{4380E2F5-8E8E-4B7F-A7A3-BB172459CC8A}" sibTransId="{0E8AD154-9F5B-4AD7-A5D6-0351EE01C3D5}"/>
    <dgm:cxn modelId="{174EB22B-D87B-4907-BA2A-916D7E74241E}" type="presOf" srcId="{FF906528-1375-4232-A87B-B5578B660782}" destId="{8A306296-58A9-4809-8C9B-625F16C67BCA}" srcOrd="0" destOrd="0" presId="urn:microsoft.com/office/officeart/2005/8/layout/chevron2"/>
    <dgm:cxn modelId="{6F2B8BB4-6F42-4145-BF92-7A985DFCF2CC}" type="presOf" srcId="{2E42158C-1B12-4EAD-AA02-4006132C5D2F}" destId="{B2664763-0CE8-4CBF-89DE-5B79A928B692}" srcOrd="0" destOrd="2" presId="urn:microsoft.com/office/officeart/2005/8/layout/chevron2"/>
    <dgm:cxn modelId="{AED40AD9-7BDF-4FDC-8CCA-CEFCD807B9E6}" srcId="{D063312D-D034-4DAA-A9B6-9984C307EA99}" destId="{CC8E93A4-23A5-47D2-87A5-C1D7393F0577}" srcOrd="1" destOrd="0" parTransId="{ADE2F0A3-C43C-484C-A1AE-1F8DB8605FBB}" sibTransId="{C70F4709-9EC3-4DE5-9F67-7B863D1FF689}"/>
    <dgm:cxn modelId="{238AB2AC-8534-4188-8578-91AD104E7EE7}" type="presOf" srcId="{FC43AD80-7194-4C83-9FC7-D0CCCEF564AB}" destId="{B2664763-0CE8-4CBF-89DE-5B79A928B692}" srcOrd="0" destOrd="4" presId="urn:microsoft.com/office/officeart/2005/8/layout/chevron2"/>
    <dgm:cxn modelId="{6C04564B-A8F1-4D76-81AC-09E04DAE6C02}" srcId="{CC8E93A4-23A5-47D2-87A5-C1D7393F0577}" destId="{9DED7984-2C8E-42B1-96B0-04093089DEA8}" srcOrd="5" destOrd="0" parTransId="{750A29AC-58B6-4A35-937A-6A276060BA8D}" sibTransId="{E6BAEA0C-C82F-4487-AF8D-4E9233024F4D}"/>
    <dgm:cxn modelId="{B0B0E1DC-4A8D-43EA-BE94-28F28BC736A3}" srcId="{D063312D-D034-4DAA-A9B6-9984C307EA99}" destId="{233D4444-562E-4515-86FB-A66922FA698E}" srcOrd="0" destOrd="0" parTransId="{492FB648-B95C-4491-93A7-001A5A4F5ABE}" sibTransId="{4392B53B-509E-4762-8EDE-D3214BD5E7F7}"/>
    <dgm:cxn modelId="{6DB5490C-C55A-4EDC-BD07-D894C2EEB6AF}" type="presOf" srcId="{272EDAD8-8C31-4A4D-AEF3-0CFFE0DA40E4}" destId="{7453D5E0-61A6-4B50-87FC-C5CE4A44A58B}" srcOrd="0" destOrd="0" presId="urn:microsoft.com/office/officeart/2005/8/layout/chevron2"/>
    <dgm:cxn modelId="{9F8B4E9E-1387-416B-BBFA-C62092C6CE02}" type="presOf" srcId="{359D627B-1EED-41B3-980D-F004EB6DCBAB}" destId="{B2664763-0CE8-4CBF-89DE-5B79A928B692}" srcOrd="0" destOrd="9" presId="urn:microsoft.com/office/officeart/2005/8/layout/chevron2"/>
    <dgm:cxn modelId="{A91EEAA8-3FB0-448D-92FC-67185D8A9909}" srcId="{CC8E93A4-23A5-47D2-87A5-C1D7393F0577}" destId="{359D627B-1EED-41B3-980D-F004EB6DCBAB}" srcOrd="7" destOrd="0" parTransId="{DDE89BDD-58FF-4FEC-A9AD-0B88F6F9756E}" sibTransId="{5F7CCE43-B4DD-4461-AC24-6747FFB3AAE3}"/>
    <dgm:cxn modelId="{5069C47A-9338-4563-A83A-984EBD7DFFB1}" srcId="{CC8E93A4-23A5-47D2-87A5-C1D7393F0577}" destId="{070A14FB-C12C-4A13-B5B1-7FBCAB5C574E}" srcOrd="4" destOrd="0" parTransId="{A1532AED-1071-49C5-9A9E-17AB681B2E1A}" sibTransId="{BD6F88C1-C58D-4213-A6AC-4781B8580212}"/>
    <dgm:cxn modelId="{0C1534DF-BC8C-4469-ACAB-C1EC42CA11D3}" type="presOf" srcId="{2683DC77-0206-49AC-A793-A2DBC5557F7F}" destId="{B2664763-0CE8-4CBF-89DE-5B79A928B692}" srcOrd="0" destOrd="8" presId="urn:microsoft.com/office/officeart/2005/8/layout/chevron2"/>
    <dgm:cxn modelId="{8A78B8F4-319A-4440-8DE0-148050AA6921}" srcId="{FF906528-1375-4232-A87B-B5578B660782}" destId="{A5247503-0157-47A1-B7B7-75B4B2812D8B}" srcOrd="2" destOrd="0" parTransId="{DE6CF64E-1D94-47CB-8CA8-30E16E23837E}" sibTransId="{F23FA888-8ED0-4D6B-A68D-B2D494C59D8D}"/>
    <dgm:cxn modelId="{A8D2B4D3-51CC-4B55-BA91-3DB16D276B5D}" srcId="{81B902BD-2329-48B4-9E0D-936451F8AEE8}" destId="{272EDAD8-8C31-4A4D-AEF3-0CFFE0DA40E4}" srcOrd="0" destOrd="0" parTransId="{940199BA-CFA3-44F4-B812-15CB519C9E98}" sibTransId="{4F6C1E03-56F2-4C8C-88CA-5C4793ED274D}"/>
    <dgm:cxn modelId="{D2FAE36A-B3C9-43AB-868E-03799F81E679}" type="presParOf" srcId="{8A306296-58A9-4809-8C9B-625F16C67BCA}" destId="{D32ADDCD-95B3-4AF2-A7D9-68F549AAC1BD}" srcOrd="0" destOrd="0" presId="urn:microsoft.com/office/officeart/2005/8/layout/chevron2"/>
    <dgm:cxn modelId="{898EF012-A5D6-4668-9C88-06277FB29581}" type="presParOf" srcId="{D32ADDCD-95B3-4AF2-A7D9-68F549AAC1BD}" destId="{48F25096-EE15-4BE4-A338-91DE7898BA3A}" srcOrd="0" destOrd="0" presId="urn:microsoft.com/office/officeart/2005/8/layout/chevron2"/>
    <dgm:cxn modelId="{BC6C219D-EC73-4DC2-AECC-F82214D0E0CB}" type="presParOf" srcId="{D32ADDCD-95B3-4AF2-A7D9-68F549AAC1BD}" destId="{7453D5E0-61A6-4B50-87FC-C5CE4A44A58B}" srcOrd="1" destOrd="0" presId="urn:microsoft.com/office/officeart/2005/8/layout/chevron2"/>
    <dgm:cxn modelId="{8E8F96FC-8D48-44BB-8C4A-ED552325D1B5}" type="presParOf" srcId="{8A306296-58A9-4809-8C9B-625F16C67BCA}" destId="{30E6986A-972D-4090-98E5-9B5D9B82B7ED}" srcOrd="1" destOrd="0" presId="urn:microsoft.com/office/officeart/2005/8/layout/chevron2"/>
    <dgm:cxn modelId="{7C165CE7-1480-483D-846F-E549866AAC4B}" type="presParOf" srcId="{8A306296-58A9-4809-8C9B-625F16C67BCA}" destId="{68DD4DE3-2A69-4E19-AF80-2100DF961458}" srcOrd="2" destOrd="0" presId="urn:microsoft.com/office/officeart/2005/8/layout/chevron2"/>
    <dgm:cxn modelId="{9C6AC452-CD31-4A29-BED2-360E48B64B4E}" type="presParOf" srcId="{68DD4DE3-2A69-4E19-AF80-2100DF961458}" destId="{1DF53863-9067-4556-9FFE-2C220B7D921A}" srcOrd="0" destOrd="0" presId="urn:microsoft.com/office/officeart/2005/8/layout/chevron2"/>
    <dgm:cxn modelId="{E27C2470-DF09-4E5B-92A8-FCAF1F0ABB89}" type="presParOf" srcId="{68DD4DE3-2A69-4E19-AF80-2100DF961458}" destId="{B2664763-0CE8-4CBF-89DE-5B79A928B692}" srcOrd="1" destOrd="0" presId="urn:microsoft.com/office/officeart/2005/8/layout/chevron2"/>
    <dgm:cxn modelId="{3CB50932-7CCF-4887-80B9-C62FACDE8270}" type="presParOf" srcId="{8A306296-58A9-4809-8C9B-625F16C67BCA}" destId="{83A943BD-915D-4175-8AE8-B01539BCA703}" srcOrd="3" destOrd="0" presId="urn:microsoft.com/office/officeart/2005/8/layout/chevron2"/>
    <dgm:cxn modelId="{604C5CFF-9F78-4F0B-9571-02E50E8B0902}" type="presParOf" srcId="{8A306296-58A9-4809-8C9B-625F16C67BCA}" destId="{2E7C3008-9141-43FA-BC96-089B322B60F6}" srcOrd="4" destOrd="0" presId="urn:microsoft.com/office/officeart/2005/8/layout/chevron2"/>
    <dgm:cxn modelId="{7F39ADA8-C4C8-45E6-B058-1D3195410D8A}" type="presParOf" srcId="{2E7C3008-9141-43FA-BC96-089B322B60F6}" destId="{6B96B248-2CD9-44EC-8985-F50D7B751E37}" srcOrd="0" destOrd="0" presId="urn:microsoft.com/office/officeart/2005/8/layout/chevron2"/>
    <dgm:cxn modelId="{546CB786-D9B7-487F-8B5E-82398A8B0270}" type="presParOf" srcId="{2E7C3008-9141-43FA-BC96-089B322B60F6}" destId="{A38F4B5A-664D-4DF8-A965-910CE6C12B6E}" srcOrd="1" destOrd="0" presId="urn:microsoft.com/office/officeart/2005/8/layout/chevron2"/>
  </dgm:cxnLst>
  <dgm:bg>
    <a:solidFill>
      <a:schemeClr val="accent1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2750" cy="496888"/>
          </a:xfrm>
          <a:prstGeom prst="rect">
            <a:avLst/>
          </a:prstGeom>
        </p:spPr>
        <p:txBody>
          <a:bodyPr vert="horz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859213" y="0"/>
            <a:ext cx="2952750" cy="496888"/>
          </a:xfrm>
          <a:prstGeom prst="rect">
            <a:avLst/>
          </a:prstGeom>
        </p:spPr>
        <p:txBody>
          <a:bodyPr vert="horz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6325C92E-A65F-47FE-961A-651C74360A7F}" type="datetimeFigureOut">
              <a:rPr lang="ru-RU"/>
              <a:pPr>
                <a:defRPr/>
              </a:pPr>
              <a:t>14.11.2014</a:t>
            </a:fld>
            <a:endParaRPr lang="ru-RU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0" y="9447213"/>
            <a:ext cx="2952750" cy="496887"/>
          </a:xfrm>
          <a:prstGeom prst="rect">
            <a:avLst/>
          </a:prstGeom>
        </p:spPr>
        <p:txBody>
          <a:bodyPr vert="horz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859213" y="9447213"/>
            <a:ext cx="2952750" cy="496887"/>
          </a:xfrm>
          <a:prstGeom prst="rect">
            <a:avLst/>
          </a:prstGeom>
        </p:spPr>
        <p:txBody>
          <a:bodyPr vert="horz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FE4CC905-DAE7-439D-8454-F0DE6F8621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2750" cy="496888"/>
          </a:xfrm>
          <a:prstGeom prst="rect">
            <a:avLst/>
          </a:prstGeom>
        </p:spPr>
        <p:txBody>
          <a:bodyPr vert="horz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859213" y="0"/>
            <a:ext cx="2952750" cy="496888"/>
          </a:xfrm>
          <a:prstGeom prst="rect">
            <a:avLst/>
          </a:prstGeom>
        </p:spPr>
        <p:txBody>
          <a:bodyPr vert="horz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2D53C7ED-D72E-4ADA-B6E5-E90CF748A042}" type="datetimeFigureOut">
              <a:rPr lang="ru-RU"/>
              <a:pPr>
                <a:defRPr/>
              </a:pPr>
              <a:t>14.11.2014</a:t>
            </a:fld>
            <a:endParaRPr lang="ru-RU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anchor="ctr"/>
          <a:lstStyle>
            <a:extLst/>
          </a:lstStyle>
          <a:p>
            <a:pPr lvl="0"/>
            <a:endParaRPr lang="ru-RU" noProof="0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1038" y="4724400"/>
            <a:ext cx="5451475" cy="44751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52750" cy="496887"/>
          </a:xfrm>
          <a:prstGeom prst="rect">
            <a:avLst/>
          </a:prstGeom>
        </p:spPr>
        <p:txBody>
          <a:bodyPr vert="horz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859213" y="9447213"/>
            <a:ext cx="2952750" cy="496887"/>
          </a:xfrm>
          <a:prstGeom prst="rect">
            <a:avLst/>
          </a:prstGeom>
        </p:spPr>
        <p:txBody>
          <a:bodyPr vert="horz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D0F5DFF9-8006-4B60-BC68-63209A3B22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lang="ru-RU"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lang="ru-RU"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lang="ru-RU"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lang="ru-RU"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lang="ru-RU"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smtClean="0"/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fld id="{240F19DB-9556-4C5F-901D-0BA3EC3A1006}" type="slidenum">
              <a:rPr lang="ru-RU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smtClean="0"/>
          </a:p>
        </p:txBody>
      </p:sp>
      <p:sp>
        <p:nvSpPr>
          <p:cNvPr id="22532" name="Номер слайда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fld id="{56E46B90-C43F-42E4-BCAD-6930F64717D0}" type="slidenum">
              <a:rPr lang="ru-RU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smtClean="0"/>
          </a:p>
        </p:txBody>
      </p:sp>
      <p:sp>
        <p:nvSpPr>
          <p:cNvPr id="22532" name="Номер слайда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fld id="{6623CFA3-B4C9-4ACC-A584-DC4CED604CCB}" type="slidenum">
              <a:rPr lang="ru-RU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1619672" y="3284984"/>
            <a:ext cx="7128792" cy="648072"/>
          </a:xfrm>
          <a:prstGeom prst="rect">
            <a:avLst/>
          </a:prstGeom>
        </p:spPr>
        <p:txBody>
          <a:bodyPr/>
          <a:lstStyle>
            <a:lvl1pPr>
              <a:defRPr sz="3200" b="1" i="0" baseline="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0"/>
          </p:nvPr>
        </p:nvSpPr>
        <p:spPr>
          <a:xfrm>
            <a:off x="1691680" y="6309320"/>
            <a:ext cx="3240087" cy="2159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1547664" y="548680"/>
            <a:ext cx="3384376" cy="562074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11" name="Объект 2"/>
          <p:cNvSpPr>
            <a:spLocks noGrp="1"/>
          </p:cNvSpPr>
          <p:nvPr>
            <p:ph idx="1"/>
          </p:nvPr>
        </p:nvSpPr>
        <p:spPr>
          <a:xfrm>
            <a:off x="1547664" y="1340768"/>
            <a:ext cx="3384376" cy="4281339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2" name="Объект 2"/>
          <p:cNvSpPr>
            <a:spLocks noGrp="1"/>
          </p:cNvSpPr>
          <p:nvPr>
            <p:ph idx="13"/>
          </p:nvPr>
        </p:nvSpPr>
        <p:spPr>
          <a:xfrm>
            <a:off x="5148064" y="1340768"/>
            <a:ext cx="3528392" cy="4281339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D8E3A02E-3579-4A23-B47A-ABFFD74F95AC}" type="datetimeFigureOut">
              <a:rPr lang="ru-RU"/>
              <a:pPr>
                <a:defRPr/>
              </a:pPr>
              <a:t>14.11.2014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7B0D545B-974D-4961-8CC7-562C54D71D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F5BC929-9E24-41D6-9DA0-D6AF483A5BF9}" type="datetimeFigureOut">
              <a:rPr lang="ru-RU"/>
              <a:pPr>
                <a:defRPr/>
              </a:pPr>
              <a:t>14.11.2014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C4C84D0A-566A-429D-87D8-DA0512D773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47664" y="1412776"/>
            <a:ext cx="6624736" cy="4392488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1547664" y="548680"/>
            <a:ext cx="7128792" cy="562074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11" name="Объект 2"/>
          <p:cNvSpPr>
            <a:spLocks noGrp="1"/>
          </p:cNvSpPr>
          <p:nvPr>
            <p:ph idx="1"/>
          </p:nvPr>
        </p:nvSpPr>
        <p:spPr>
          <a:xfrm>
            <a:off x="1547664" y="1412776"/>
            <a:ext cx="3384376" cy="4281339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2" name="Объект 2"/>
          <p:cNvSpPr>
            <a:spLocks noGrp="1"/>
          </p:cNvSpPr>
          <p:nvPr>
            <p:ph idx="13"/>
          </p:nvPr>
        </p:nvSpPr>
        <p:spPr>
          <a:xfrm>
            <a:off x="5148064" y="1412776"/>
            <a:ext cx="3528392" cy="4281339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.jpe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5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6" cstate="print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Рисунок 1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470025" y="404813"/>
            <a:ext cx="47577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74" r:id="rId2"/>
    <p:sldLayoutId id="2147483675" r:id="rId3"/>
    <p:sldLayoutId id="2147483664" r:id="rId4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6" cstate="print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 bwMode="auto">
          <a:xfrm>
            <a:off x="1547813" y="549275"/>
            <a:ext cx="6624637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147" name="Текст 2"/>
          <p:cNvSpPr>
            <a:spLocks noGrp="1"/>
          </p:cNvSpPr>
          <p:nvPr>
            <p:ph type="body" idx="1"/>
          </p:nvPr>
        </p:nvSpPr>
        <p:spPr bwMode="auto">
          <a:xfrm>
            <a:off x="1547813" y="1398588"/>
            <a:ext cx="6624637" cy="439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692275" y="1268413"/>
            <a:ext cx="72009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3" name="TextBox 9"/>
          <p:cNvSpPr txBox="1">
            <a:spLocks noChangeArrowheads="1"/>
          </p:cNvSpPr>
          <p:nvPr/>
        </p:nvSpPr>
        <p:spPr bwMode="auto">
          <a:xfrm>
            <a:off x="8305800" y="6453188"/>
            <a:ext cx="442913" cy="127000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defRPr/>
            </a:pPr>
            <a:fld id="{FD6A5222-7ACD-48C8-833B-AD4281638683}" type="slidenum">
              <a:rPr lang="ru-RU" sz="1200" b="1" smtClean="0">
                <a:solidFill>
                  <a:srgbClr val="FFFFFF"/>
                </a:solidFill>
              </a:rPr>
              <a:pPr algn="r" eaLnBrk="1" hangingPunct="1">
                <a:defRPr/>
              </a:pPr>
              <a:t>‹#›</a:t>
            </a:fld>
            <a:endParaRPr lang="ru-RU" sz="1200" b="1" smtClean="0">
              <a:solidFill>
                <a:srgbClr val="FFFFFF"/>
              </a:solidFill>
            </a:endParaRPr>
          </a:p>
        </p:txBody>
      </p:sp>
      <p:pic>
        <p:nvPicPr>
          <p:cNvPr id="6150" name="Рисунок 6"/>
          <p:cNvPicPr>
            <a:picLocks noChangeAspect="1"/>
          </p:cNvPicPr>
          <p:nvPr/>
        </p:nvPicPr>
        <p:blipFill>
          <a:blip r:embed="rId7"/>
          <a:srcRect l="20557" t="61877" r="558" b="1480"/>
          <a:stretch>
            <a:fillRect/>
          </a:stretch>
        </p:blipFill>
        <p:spPr bwMode="auto">
          <a:xfrm>
            <a:off x="287338" y="260350"/>
            <a:ext cx="255587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68" r:id="rId2"/>
    <p:sldLayoutId id="2147483667" r:id="rId3"/>
    <p:sldLayoutId id="2147483666" r:id="rId4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2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6" cstate="print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 bwMode="auto">
          <a:xfrm>
            <a:off x="1547813" y="549275"/>
            <a:ext cx="6624637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1267" name="Текст 2"/>
          <p:cNvSpPr>
            <a:spLocks noGrp="1"/>
          </p:cNvSpPr>
          <p:nvPr>
            <p:ph type="body" idx="1"/>
          </p:nvPr>
        </p:nvSpPr>
        <p:spPr bwMode="auto">
          <a:xfrm>
            <a:off x="1547813" y="1341438"/>
            <a:ext cx="6624637" cy="427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1692275" y="1268413"/>
            <a:ext cx="7200900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3077" name="TextBox 11"/>
          <p:cNvSpPr txBox="1">
            <a:spLocks noChangeArrowheads="1"/>
          </p:cNvSpPr>
          <p:nvPr/>
        </p:nvSpPr>
        <p:spPr bwMode="auto">
          <a:xfrm>
            <a:off x="8305800" y="6453188"/>
            <a:ext cx="442913" cy="127000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defRPr/>
            </a:pPr>
            <a:fld id="{9E69EFDD-0F9C-40F6-9251-4E7DEC9CADCD}" type="slidenum">
              <a:rPr lang="ru-RU" sz="1200" b="1" smtClean="0">
                <a:solidFill>
                  <a:srgbClr val="7F7F7F"/>
                </a:solidFill>
              </a:rPr>
              <a:pPr algn="r" eaLnBrk="1" hangingPunct="1">
                <a:defRPr/>
              </a:pPr>
              <a:t>‹#›</a:t>
            </a:fld>
            <a:endParaRPr lang="ru-RU" sz="1200" b="1" smtClean="0">
              <a:solidFill>
                <a:srgbClr val="7F7F7F"/>
              </a:solidFill>
            </a:endParaRPr>
          </a:p>
        </p:txBody>
      </p:sp>
      <p:pic>
        <p:nvPicPr>
          <p:cNvPr id="11270" name="Рисунок 6"/>
          <p:cNvPicPr>
            <a:picLocks noChangeAspect="1"/>
          </p:cNvPicPr>
          <p:nvPr/>
        </p:nvPicPr>
        <p:blipFill>
          <a:blip r:embed="rId7"/>
          <a:srcRect l="21294" t="61923" r="1164" b="1479"/>
          <a:stretch>
            <a:fillRect/>
          </a:stretch>
        </p:blipFill>
        <p:spPr bwMode="auto">
          <a:xfrm>
            <a:off x="323850" y="260350"/>
            <a:ext cx="2519363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71" r:id="rId3"/>
    <p:sldLayoutId id="2147483670" r:id="rId4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3"/>
          <p:cNvSpPr>
            <a:spLocks noGrp="1"/>
          </p:cNvSpPr>
          <p:nvPr>
            <p:ph type="title"/>
          </p:nvPr>
        </p:nvSpPr>
        <p:spPr bwMode="auto">
          <a:xfrm>
            <a:off x="1258888" y="3357563"/>
            <a:ext cx="7129462" cy="6477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2000" smtClean="0"/>
              <a:t>О реализации мер по государственной поддержке социально ориентированных некоммерческих организаций</a:t>
            </a:r>
          </a:p>
        </p:txBody>
      </p:sp>
      <p:sp>
        <p:nvSpPr>
          <p:cNvPr id="18434" name="TextBox 6"/>
          <p:cNvSpPr txBox="1">
            <a:spLocks noChangeArrowheads="1"/>
          </p:cNvSpPr>
          <p:nvPr/>
        </p:nvSpPr>
        <p:spPr bwMode="auto">
          <a:xfrm>
            <a:off x="4500563" y="5535613"/>
            <a:ext cx="4503737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solidFill>
                  <a:schemeClr val="bg1"/>
                </a:solidFill>
              </a:rPr>
              <a:t>Шадрин Артем Евгеньевич</a:t>
            </a:r>
          </a:p>
          <a:p>
            <a:endParaRPr lang="ru-RU" sz="1000">
              <a:solidFill>
                <a:schemeClr val="bg1"/>
              </a:solidFill>
            </a:endParaRPr>
          </a:p>
          <a:p>
            <a:r>
              <a:rPr lang="ru-RU" sz="1600">
                <a:solidFill>
                  <a:schemeClr val="bg1"/>
                </a:solidFill>
              </a:rPr>
              <a:t>Санкт-Петербург, 14 ноября 2014 г.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79388" y="1068388"/>
            <a:ext cx="8785225" cy="540543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457200" indent="-457200">
              <a:buFont typeface="Arial" charset="0"/>
              <a:buNone/>
            </a:pPr>
            <a:r>
              <a:rPr lang="ru-RU" altLang="ru-RU" sz="2300" smtClean="0"/>
              <a:t> </a:t>
            </a:r>
          </a:p>
        </p:txBody>
      </p:sp>
      <p:sp>
        <p:nvSpPr>
          <p:cNvPr id="75780" name="AutoShape 4"/>
          <p:cNvSpPr>
            <a:spLocks noChangeArrowheads="1"/>
          </p:cNvSpPr>
          <p:nvPr/>
        </p:nvSpPr>
        <p:spPr bwMode="auto">
          <a:xfrm>
            <a:off x="320675" y="927100"/>
            <a:ext cx="8502650" cy="485775"/>
          </a:xfrm>
          <a:prstGeom prst="flowChartAlternateProcess">
            <a:avLst/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ru-RU" sz="1600" b="1" dirty="0">
                <a:solidFill>
                  <a:schemeClr val="bg1"/>
                </a:solidFill>
              </a:rPr>
              <a:t>Повышение качества жизни людей пожилого возраста</a:t>
            </a:r>
            <a:endParaRPr lang="ru-RU" sz="1600" dirty="0">
              <a:solidFill>
                <a:schemeClr val="bg1"/>
              </a:solidFill>
              <a:cs typeface="+mn-cs"/>
            </a:endParaRPr>
          </a:p>
        </p:txBody>
      </p:sp>
      <p:sp>
        <p:nvSpPr>
          <p:cNvPr id="30724" name="AutoShape 5"/>
          <p:cNvSpPr>
            <a:spLocks noChangeArrowheads="1"/>
          </p:cNvSpPr>
          <p:nvPr/>
        </p:nvSpPr>
        <p:spPr bwMode="auto">
          <a:xfrm>
            <a:off x="338138" y="1412875"/>
            <a:ext cx="8410575" cy="635000"/>
          </a:xfrm>
          <a:prstGeom prst="flowChartAlternateProcess">
            <a:avLst/>
          </a:prstGeom>
          <a:solidFill>
            <a:schemeClr val="bg2">
              <a:alpha val="81175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 sz="1600"/>
          </a:p>
        </p:txBody>
      </p:sp>
      <p:sp>
        <p:nvSpPr>
          <p:cNvPr id="30725" name="Text Box 6"/>
          <p:cNvSpPr txBox="1">
            <a:spLocks noChangeArrowheads="1"/>
          </p:cNvSpPr>
          <p:nvPr/>
        </p:nvSpPr>
        <p:spPr bwMode="auto">
          <a:xfrm>
            <a:off x="587375" y="1557338"/>
            <a:ext cx="72739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/>
              <a:t>Автономная некоммерческая организация «Студио-Диалог»</a:t>
            </a:r>
          </a:p>
          <a:p>
            <a:pPr eaLnBrk="0" hangingPunct="0"/>
            <a:endParaRPr lang="ru-RU"/>
          </a:p>
        </p:txBody>
      </p:sp>
      <p:sp>
        <p:nvSpPr>
          <p:cNvPr id="17" name="Номер слайда 13"/>
          <p:cNvSpPr txBox="1">
            <a:spLocks noGrp="1"/>
          </p:cNvSpPr>
          <p:nvPr/>
        </p:nvSpPr>
        <p:spPr>
          <a:xfrm>
            <a:off x="8626475" y="6291263"/>
            <a:ext cx="533400" cy="36512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1EABCB6F-B26E-4D49-8C6E-65B7A34FD71E}" type="slidenum">
              <a:rPr lang="ru-RU" b="1">
                <a:solidFill>
                  <a:schemeClr val="bg1"/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10</a:t>
            </a:fld>
            <a:endParaRPr lang="ru-RU" b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30727" name="Нижний колонтитул 6"/>
          <p:cNvSpPr txBox="1">
            <a:spLocks noGrp="1"/>
          </p:cNvSpPr>
          <p:nvPr/>
        </p:nvSpPr>
        <p:spPr bwMode="auto">
          <a:xfrm>
            <a:off x="2530475" y="6386513"/>
            <a:ext cx="40417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400">
                <a:solidFill>
                  <a:schemeClr val="tx2"/>
                </a:solidFill>
              </a:rPr>
              <a:t>Минэкономразвития России</a:t>
            </a:r>
          </a:p>
        </p:txBody>
      </p:sp>
      <p:sp>
        <p:nvSpPr>
          <p:cNvPr id="9" name="AutoShape 4"/>
          <p:cNvSpPr>
            <a:spLocks noChangeArrowheads="1"/>
          </p:cNvSpPr>
          <p:nvPr/>
        </p:nvSpPr>
        <p:spPr bwMode="auto">
          <a:xfrm>
            <a:off x="320675" y="3573463"/>
            <a:ext cx="8502650" cy="647700"/>
          </a:xfrm>
          <a:prstGeom prst="flowChartAlternateProcess">
            <a:avLst/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ru-RU" sz="1600" b="1" dirty="0">
                <a:solidFill>
                  <a:schemeClr val="bg1"/>
                </a:solidFill>
              </a:rPr>
              <a:t>Профилактика социально опасных форм поведения граждан</a:t>
            </a:r>
            <a:endParaRPr lang="ru-RU" sz="1600" dirty="0">
              <a:solidFill>
                <a:schemeClr val="bg1"/>
              </a:solidFill>
              <a:cs typeface="+mn-cs"/>
            </a:endParaRPr>
          </a:p>
        </p:txBody>
      </p:sp>
      <p:sp>
        <p:nvSpPr>
          <p:cNvPr id="30729" name="AutoShape 5"/>
          <p:cNvSpPr>
            <a:spLocks noChangeArrowheads="1"/>
          </p:cNvSpPr>
          <p:nvPr/>
        </p:nvSpPr>
        <p:spPr bwMode="auto">
          <a:xfrm>
            <a:off x="366713" y="2625725"/>
            <a:ext cx="8410575" cy="936625"/>
          </a:xfrm>
          <a:prstGeom prst="flowChartAlternateProcess">
            <a:avLst/>
          </a:prstGeom>
          <a:solidFill>
            <a:schemeClr val="bg2">
              <a:alpha val="81175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 sz="1600"/>
          </a:p>
        </p:txBody>
      </p:sp>
      <p:sp>
        <p:nvSpPr>
          <p:cNvPr id="30730" name="TextBox 1"/>
          <p:cNvSpPr txBox="1">
            <a:spLocks noChangeArrowheads="1"/>
          </p:cNvSpPr>
          <p:nvPr/>
        </p:nvSpPr>
        <p:spPr bwMode="auto">
          <a:xfrm>
            <a:off x="587375" y="2636838"/>
            <a:ext cx="80391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Санкт-Петербургская региональная благотворительная общественная организация помощи лицам без определенного места жительства «НОЧЛЕЖКА»</a:t>
            </a:r>
          </a:p>
          <a:p>
            <a:endParaRPr lang="ru-RU"/>
          </a:p>
        </p:txBody>
      </p:sp>
      <p:sp>
        <p:nvSpPr>
          <p:cNvPr id="30731" name="AutoShape 5"/>
          <p:cNvSpPr>
            <a:spLocks noChangeArrowheads="1"/>
          </p:cNvSpPr>
          <p:nvPr/>
        </p:nvSpPr>
        <p:spPr bwMode="auto">
          <a:xfrm>
            <a:off x="338138" y="4221163"/>
            <a:ext cx="8412162" cy="720725"/>
          </a:xfrm>
          <a:prstGeom prst="flowChartAlternateProcess">
            <a:avLst/>
          </a:prstGeom>
          <a:solidFill>
            <a:schemeClr val="bg2">
              <a:alpha val="81175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 sz="1600"/>
          </a:p>
        </p:txBody>
      </p:sp>
      <p:sp>
        <p:nvSpPr>
          <p:cNvPr id="18" name="AutoShape 4"/>
          <p:cNvSpPr>
            <a:spLocks noChangeArrowheads="1"/>
          </p:cNvSpPr>
          <p:nvPr/>
        </p:nvSpPr>
        <p:spPr bwMode="auto">
          <a:xfrm>
            <a:off x="320675" y="2047875"/>
            <a:ext cx="8502650" cy="577850"/>
          </a:xfrm>
          <a:prstGeom prst="flowChartAlternateProcess">
            <a:avLst/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ru-RU" sz="1600" b="1" dirty="0">
                <a:solidFill>
                  <a:schemeClr val="bg1"/>
                </a:solidFill>
              </a:rPr>
              <a:t>Оказание социальной поддержки бездомным</a:t>
            </a:r>
            <a:endParaRPr lang="ru-RU" sz="1600" dirty="0">
              <a:solidFill>
                <a:schemeClr val="bg1"/>
              </a:solidFill>
              <a:cs typeface="+mn-cs"/>
            </a:endParaRPr>
          </a:p>
        </p:txBody>
      </p:sp>
      <p:sp>
        <p:nvSpPr>
          <p:cNvPr id="30733" name="TextBox 2"/>
          <p:cNvSpPr txBox="1">
            <a:spLocks noChangeArrowheads="1"/>
          </p:cNvSpPr>
          <p:nvPr/>
        </p:nvSpPr>
        <p:spPr bwMode="auto">
          <a:xfrm>
            <a:off x="587375" y="4225925"/>
            <a:ext cx="80867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Общероссийская общественная организация «Совет общественных наблюдательных комиссий»</a:t>
            </a:r>
          </a:p>
          <a:p>
            <a:endParaRPr lang="ru-RU"/>
          </a:p>
        </p:txBody>
      </p:sp>
      <p:sp>
        <p:nvSpPr>
          <p:cNvPr id="15" name="AutoShape 4"/>
          <p:cNvSpPr>
            <a:spLocks noChangeArrowheads="1"/>
          </p:cNvSpPr>
          <p:nvPr/>
        </p:nvSpPr>
        <p:spPr bwMode="auto">
          <a:xfrm>
            <a:off x="346075" y="4949825"/>
            <a:ext cx="8502650" cy="647700"/>
          </a:xfrm>
          <a:prstGeom prst="flowChartAlternateProcess">
            <a:avLst/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ru-RU" sz="1600" b="1" dirty="0">
                <a:solidFill>
                  <a:schemeClr val="bg1"/>
                </a:solidFill>
              </a:rPr>
              <a:t>Деятельность в области здравоохранения</a:t>
            </a:r>
            <a:endParaRPr lang="ru-RU" sz="1600" dirty="0">
              <a:solidFill>
                <a:schemeClr val="bg1"/>
              </a:solidFill>
              <a:cs typeface="+mn-cs"/>
            </a:endParaRPr>
          </a:p>
        </p:txBody>
      </p:sp>
      <p:sp>
        <p:nvSpPr>
          <p:cNvPr id="30735" name="AutoShape 5"/>
          <p:cNvSpPr>
            <a:spLocks noChangeArrowheads="1"/>
          </p:cNvSpPr>
          <p:nvPr/>
        </p:nvSpPr>
        <p:spPr bwMode="auto">
          <a:xfrm>
            <a:off x="344488" y="5597525"/>
            <a:ext cx="8412162" cy="720725"/>
          </a:xfrm>
          <a:prstGeom prst="flowChartAlternateProcess">
            <a:avLst/>
          </a:prstGeom>
          <a:solidFill>
            <a:schemeClr val="bg2">
              <a:alpha val="81175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/>
              <a:t>Медицинское учреждение «Детский хоспис»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0" y="4763"/>
            <a:ext cx="9144000" cy="90328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chemeClr val="bg1"/>
                </a:solidFill>
                <a:cs typeface="+mn-cs"/>
              </a:rPr>
              <a:t> Победители конкурса СО НКО: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chemeClr val="bg1"/>
                </a:solidFill>
              </a:rPr>
              <a:t>Центры </a:t>
            </a:r>
            <a:r>
              <a:rPr lang="ru-RU" sz="2000" b="1" dirty="0">
                <a:solidFill>
                  <a:schemeClr val="bg1"/>
                </a:solidFill>
              </a:rPr>
              <a:t>профессиональной компетенции по направлениям деятельности НКО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79388" y="981075"/>
            <a:ext cx="8785225" cy="54054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457200" indent="-457200">
              <a:buFont typeface="Arial" charset="0"/>
              <a:buNone/>
            </a:pPr>
            <a:r>
              <a:rPr lang="ru-RU" altLang="ru-RU" sz="2300" smtClean="0"/>
              <a:t> </a:t>
            </a:r>
          </a:p>
        </p:txBody>
      </p:sp>
      <p:sp>
        <p:nvSpPr>
          <p:cNvPr id="75780" name="AutoShape 4"/>
          <p:cNvSpPr>
            <a:spLocks noChangeArrowheads="1"/>
          </p:cNvSpPr>
          <p:nvPr/>
        </p:nvSpPr>
        <p:spPr bwMode="auto">
          <a:xfrm>
            <a:off x="290513" y="1125538"/>
            <a:ext cx="8502650" cy="503237"/>
          </a:xfrm>
          <a:prstGeom prst="flowChartAlternateProcess">
            <a:avLst/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ru-RU" sz="1600" b="1" dirty="0">
                <a:solidFill>
                  <a:schemeClr val="bg1"/>
                </a:solidFill>
              </a:rPr>
              <a:t>Социальная адаптация инвалидов и их семей</a:t>
            </a:r>
            <a:endParaRPr lang="ru-RU" sz="1600" dirty="0">
              <a:solidFill>
                <a:schemeClr val="bg1"/>
              </a:solidFill>
              <a:cs typeface="+mn-cs"/>
            </a:endParaRPr>
          </a:p>
        </p:txBody>
      </p:sp>
      <p:sp>
        <p:nvSpPr>
          <p:cNvPr id="31748" name="AutoShape 5"/>
          <p:cNvSpPr>
            <a:spLocks noChangeArrowheads="1"/>
          </p:cNvSpPr>
          <p:nvPr/>
        </p:nvSpPr>
        <p:spPr bwMode="auto">
          <a:xfrm>
            <a:off x="293688" y="1773238"/>
            <a:ext cx="8410575" cy="4144962"/>
          </a:xfrm>
          <a:prstGeom prst="flowChartAlternateProcess">
            <a:avLst/>
          </a:prstGeom>
          <a:solidFill>
            <a:schemeClr val="bg2">
              <a:alpha val="81175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 sz="1600"/>
          </a:p>
        </p:txBody>
      </p:sp>
      <p:sp>
        <p:nvSpPr>
          <p:cNvPr id="31749" name="Text Box 6"/>
          <p:cNvSpPr txBox="1">
            <a:spLocks noChangeArrowheads="1"/>
          </p:cNvSpPr>
          <p:nvPr/>
        </p:nvSpPr>
        <p:spPr bwMode="auto">
          <a:xfrm>
            <a:off x="1042988" y="1954213"/>
            <a:ext cx="7273925" cy="3970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 eaLnBrk="0" hangingPunct="0">
              <a:buFont typeface="Arial" charset="0"/>
              <a:buChar char="•"/>
            </a:pPr>
            <a:r>
              <a:rPr lang="ru-RU"/>
              <a:t>Региональная благотворительная общественная организация «Центр лечебной педагогики»</a:t>
            </a:r>
          </a:p>
          <a:p>
            <a:pPr marL="285750" indent="-285750" eaLnBrk="0" hangingPunct="0">
              <a:buFont typeface="Arial" charset="0"/>
              <a:buChar char="•"/>
            </a:pPr>
            <a:r>
              <a:rPr lang="ru-RU"/>
              <a:t>Некоммерческая организация «Благотворительный фонд «Даунсайд Ап»</a:t>
            </a:r>
          </a:p>
          <a:p>
            <a:pPr marL="285750" indent="-285750" eaLnBrk="0" hangingPunct="0">
              <a:buFont typeface="Arial" charset="0"/>
              <a:buChar char="•"/>
            </a:pPr>
            <a:r>
              <a:rPr lang="ru-RU"/>
              <a:t>Региональная общественная организация инвалидов «Перспектива»</a:t>
            </a:r>
          </a:p>
          <a:p>
            <a:pPr marL="285750" indent="-285750" eaLnBrk="0" hangingPunct="0">
              <a:buFont typeface="Arial" charset="0"/>
              <a:buChar char="•"/>
            </a:pPr>
            <a:r>
              <a:rPr lang="ru-RU"/>
              <a:t>Частное учреждение «Нижегородский областной центр реабилитации инвалидов по зрению «Камерата» ОООИ-РАНСиС</a:t>
            </a:r>
          </a:p>
          <a:p>
            <a:pPr marL="285750" indent="-285750" eaLnBrk="0" hangingPunct="0">
              <a:buFont typeface="Arial" charset="0"/>
              <a:buChar char="•"/>
            </a:pPr>
            <a:r>
              <a:rPr lang="ru-RU"/>
              <a:t>Общероссийская общественная организация инвалидов больных рассеянным склерозом</a:t>
            </a:r>
          </a:p>
          <a:p>
            <a:pPr marL="285750" indent="-285750" eaLnBrk="0" hangingPunct="0">
              <a:buFont typeface="Arial" charset="0"/>
              <a:buChar char="•"/>
            </a:pPr>
            <a:r>
              <a:rPr lang="ru-RU"/>
              <a:t>Санкт-Петербургская благотворительная общественная организация «Перспективы»</a:t>
            </a:r>
          </a:p>
          <a:p>
            <a:pPr marL="285750" indent="-285750" eaLnBrk="0" hangingPunct="0">
              <a:buFont typeface="Arial" charset="0"/>
              <a:buChar char="•"/>
            </a:pPr>
            <a:endParaRPr lang="ru-RU"/>
          </a:p>
        </p:txBody>
      </p:sp>
      <p:sp>
        <p:nvSpPr>
          <p:cNvPr id="17" name="Номер слайда 13"/>
          <p:cNvSpPr txBox="1">
            <a:spLocks noGrp="1"/>
          </p:cNvSpPr>
          <p:nvPr/>
        </p:nvSpPr>
        <p:spPr>
          <a:xfrm>
            <a:off x="8626475" y="6291263"/>
            <a:ext cx="533400" cy="36512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FE3F9C5D-CB4D-4251-A99E-1D3A9C78C8DC}" type="slidenum">
              <a:rPr lang="ru-RU" b="1">
                <a:solidFill>
                  <a:schemeClr val="bg1"/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11</a:t>
            </a:fld>
            <a:endParaRPr lang="ru-RU" b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31751" name="Нижний колонтитул 6"/>
          <p:cNvSpPr txBox="1">
            <a:spLocks noGrp="1"/>
          </p:cNvSpPr>
          <p:nvPr/>
        </p:nvSpPr>
        <p:spPr bwMode="auto">
          <a:xfrm>
            <a:off x="2530475" y="6386513"/>
            <a:ext cx="40417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400">
                <a:solidFill>
                  <a:schemeClr val="tx2"/>
                </a:solidFill>
              </a:rPr>
              <a:t>Минэкономразвития России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4763"/>
            <a:ext cx="9144000" cy="90328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chemeClr val="bg1"/>
                </a:solidFill>
                <a:cs typeface="+mn-cs"/>
              </a:rPr>
              <a:t> Победители конкурса СО НКО: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chemeClr val="bg1"/>
                </a:solidFill>
              </a:rPr>
              <a:t>Центры </a:t>
            </a:r>
            <a:r>
              <a:rPr lang="ru-RU" sz="2000" b="1" dirty="0">
                <a:solidFill>
                  <a:schemeClr val="bg1"/>
                </a:solidFill>
              </a:rPr>
              <a:t>профессиональной компетенции по направлениям деятельности НКО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79388" y="1068388"/>
            <a:ext cx="8785225" cy="540543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457200" indent="-457200">
              <a:buFont typeface="Arial" charset="0"/>
              <a:buNone/>
            </a:pPr>
            <a:r>
              <a:rPr lang="ru-RU" altLang="ru-RU" sz="2300" smtClean="0"/>
              <a:t> </a:t>
            </a:r>
          </a:p>
        </p:txBody>
      </p:sp>
      <p:sp>
        <p:nvSpPr>
          <p:cNvPr id="75780" name="AutoShape 4"/>
          <p:cNvSpPr>
            <a:spLocks noChangeArrowheads="1"/>
          </p:cNvSpPr>
          <p:nvPr/>
        </p:nvSpPr>
        <p:spPr bwMode="auto">
          <a:xfrm>
            <a:off x="328613" y="1390650"/>
            <a:ext cx="8502650" cy="485775"/>
          </a:xfrm>
          <a:prstGeom prst="flowChartAlternateProcess">
            <a:avLst/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ru-RU" sz="1600" b="1" dirty="0">
                <a:solidFill>
                  <a:schemeClr val="bg1"/>
                </a:solidFill>
              </a:rPr>
              <a:t>Деятельность в области физической культуры и спорта</a:t>
            </a:r>
            <a:endParaRPr lang="ru-RU" sz="1600" dirty="0">
              <a:solidFill>
                <a:schemeClr val="bg1"/>
              </a:solidFill>
              <a:cs typeface="+mn-cs"/>
            </a:endParaRPr>
          </a:p>
        </p:txBody>
      </p:sp>
      <p:sp>
        <p:nvSpPr>
          <p:cNvPr id="32772" name="AutoShape 5"/>
          <p:cNvSpPr>
            <a:spLocks noChangeArrowheads="1"/>
          </p:cNvSpPr>
          <p:nvPr/>
        </p:nvSpPr>
        <p:spPr bwMode="auto">
          <a:xfrm>
            <a:off x="346075" y="1874838"/>
            <a:ext cx="8410575" cy="635000"/>
          </a:xfrm>
          <a:prstGeom prst="flowChartAlternateProcess">
            <a:avLst/>
          </a:prstGeom>
          <a:solidFill>
            <a:schemeClr val="bg2">
              <a:alpha val="81175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 sz="1600"/>
          </a:p>
        </p:txBody>
      </p:sp>
      <p:sp>
        <p:nvSpPr>
          <p:cNvPr id="32773" name="Text Box 6"/>
          <p:cNvSpPr txBox="1">
            <a:spLocks noChangeArrowheads="1"/>
          </p:cNvSpPr>
          <p:nvPr/>
        </p:nvSpPr>
        <p:spPr bwMode="auto">
          <a:xfrm>
            <a:off x="639763" y="1876425"/>
            <a:ext cx="7273925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/>
              <a:t>Некоммерческая организация «Ассоциация Спортивного Инжиниринга»</a:t>
            </a:r>
          </a:p>
          <a:p>
            <a:pPr eaLnBrk="0" hangingPunct="0"/>
            <a:endParaRPr lang="ru-RU"/>
          </a:p>
        </p:txBody>
      </p:sp>
      <p:sp>
        <p:nvSpPr>
          <p:cNvPr id="17" name="Номер слайда 13"/>
          <p:cNvSpPr txBox="1">
            <a:spLocks noGrp="1"/>
          </p:cNvSpPr>
          <p:nvPr/>
        </p:nvSpPr>
        <p:spPr>
          <a:xfrm>
            <a:off x="8626475" y="6291263"/>
            <a:ext cx="533400" cy="36512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ED79A518-AAEF-40A2-9D42-78620B607817}" type="slidenum">
              <a:rPr lang="ru-RU" b="1">
                <a:solidFill>
                  <a:schemeClr val="bg1"/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12</a:t>
            </a:fld>
            <a:endParaRPr lang="ru-RU" b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32775" name="Нижний колонтитул 6"/>
          <p:cNvSpPr txBox="1">
            <a:spLocks noGrp="1"/>
          </p:cNvSpPr>
          <p:nvPr/>
        </p:nvSpPr>
        <p:spPr bwMode="auto">
          <a:xfrm>
            <a:off x="2530475" y="6386513"/>
            <a:ext cx="40417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400">
                <a:solidFill>
                  <a:schemeClr val="tx2"/>
                </a:solidFill>
              </a:rPr>
              <a:t>Минэкономразвития России</a:t>
            </a:r>
          </a:p>
        </p:txBody>
      </p:sp>
      <p:sp>
        <p:nvSpPr>
          <p:cNvPr id="9" name="AutoShape 4"/>
          <p:cNvSpPr>
            <a:spLocks noChangeArrowheads="1"/>
          </p:cNvSpPr>
          <p:nvPr/>
        </p:nvSpPr>
        <p:spPr bwMode="auto">
          <a:xfrm>
            <a:off x="328613" y="3759200"/>
            <a:ext cx="8502650" cy="647700"/>
          </a:xfrm>
          <a:prstGeom prst="flowChartAlternateProcess">
            <a:avLst/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ru-RU" sz="1600" b="1" dirty="0">
                <a:solidFill>
                  <a:schemeClr val="bg1"/>
                </a:solidFill>
              </a:rPr>
              <a:t>Деятельность в области жилищного просвещения</a:t>
            </a:r>
            <a:endParaRPr lang="ru-RU" sz="1600" dirty="0">
              <a:solidFill>
                <a:schemeClr val="bg1"/>
              </a:solidFill>
              <a:cs typeface="+mn-cs"/>
            </a:endParaRPr>
          </a:p>
        </p:txBody>
      </p:sp>
      <p:sp>
        <p:nvSpPr>
          <p:cNvPr id="32777" name="AutoShape 5"/>
          <p:cNvSpPr>
            <a:spLocks noChangeArrowheads="1"/>
          </p:cNvSpPr>
          <p:nvPr/>
        </p:nvSpPr>
        <p:spPr bwMode="auto">
          <a:xfrm>
            <a:off x="344488" y="3087688"/>
            <a:ext cx="8412162" cy="663575"/>
          </a:xfrm>
          <a:prstGeom prst="flowChartAlternateProcess">
            <a:avLst/>
          </a:prstGeom>
          <a:solidFill>
            <a:schemeClr val="bg2">
              <a:alpha val="81175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 sz="1600"/>
          </a:p>
        </p:txBody>
      </p:sp>
      <p:sp>
        <p:nvSpPr>
          <p:cNvPr id="32778" name="TextBox 1"/>
          <p:cNvSpPr txBox="1">
            <a:spLocks noChangeArrowheads="1"/>
          </p:cNvSpPr>
          <p:nvPr/>
        </p:nvSpPr>
        <p:spPr bwMode="auto">
          <a:xfrm>
            <a:off x="639763" y="3116263"/>
            <a:ext cx="80391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Негосударственное образовательное учреждение Социально-педагогический комплекс «Бриз»</a:t>
            </a:r>
          </a:p>
        </p:txBody>
      </p:sp>
      <p:sp>
        <p:nvSpPr>
          <p:cNvPr id="32779" name="AutoShape 5"/>
          <p:cNvSpPr>
            <a:spLocks noChangeArrowheads="1"/>
          </p:cNvSpPr>
          <p:nvPr/>
        </p:nvSpPr>
        <p:spPr bwMode="auto">
          <a:xfrm>
            <a:off x="330200" y="4395788"/>
            <a:ext cx="8412163" cy="719137"/>
          </a:xfrm>
          <a:prstGeom prst="flowChartAlternateProcess">
            <a:avLst/>
          </a:prstGeom>
          <a:solidFill>
            <a:schemeClr val="bg2">
              <a:alpha val="81175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 sz="1600"/>
          </a:p>
        </p:txBody>
      </p:sp>
      <p:sp>
        <p:nvSpPr>
          <p:cNvPr id="18" name="AutoShape 4"/>
          <p:cNvSpPr>
            <a:spLocks noChangeArrowheads="1"/>
          </p:cNvSpPr>
          <p:nvPr/>
        </p:nvSpPr>
        <p:spPr bwMode="auto">
          <a:xfrm>
            <a:off x="328613" y="2509838"/>
            <a:ext cx="8502650" cy="577850"/>
          </a:xfrm>
          <a:prstGeom prst="flowChartAlternateProcess">
            <a:avLst/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ru-RU" sz="1600" b="1" dirty="0">
                <a:solidFill>
                  <a:schemeClr val="bg1"/>
                </a:solidFill>
              </a:rPr>
              <a:t>Развитие дополнительного образования</a:t>
            </a:r>
            <a:endParaRPr lang="ru-RU" sz="1600" dirty="0">
              <a:solidFill>
                <a:schemeClr val="bg1"/>
              </a:solidFill>
              <a:cs typeface="+mn-cs"/>
            </a:endParaRPr>
          </a:p>
        </p:txBody>
      </p:sp>
      <p:sp>
        <p:nvSpPr>
          <p:cNvPr id="32781" name="TextBox 2"/>
          <p:cNvSpPr txBox="1">
            <a:spLocks noChangeArrowheads="1"/>
          </p:cNvSpPr>
          <p:nvPr/>
        </p:nvSpPr>
        <p:spPr bwMode="auto">
          <a:xfrm>
            <a:off x="639763" y="4406900"/>
            <a:ext cx="80867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Приморская автономная некоммерческая организация «Информационно-методический Центр «Тихоокеанский проект»</a:t>
            </a:r>
          </a:p>
          <a:p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0" y="4763"/>
            <a:ext cx="9144000" cy="90328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chemeClr val="bg1"/>
                </a:solidFill>
                <a:cs typeface="+mn-cs"/>
              </a:rPr>
              <a:t> Победители конкурса СО НКО: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chemeClr val="bg1"/>
                </a:solidFill>
              </a:rPr>
              <a:t>Центры </a:t>
            </a:r>
            <a:r>
              <a:rPr lang="ru-RU" sz="2000" b="1" dirty="0">
                <a:solidFill>
                  <a:schemeClr val="bg1"/>
                </a:solidFill>
              </a:rPr>
              <a:t>профессиональной компетенции по направлениям деятельности НКО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79388" y="981075"/>
            <a:ext cx="8785225" cy="54054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457200" indent="-457200">
              <a:buFont typeface="Arial" charset="0"/>
              <a:buNone/>
            </a:pPr>
            <a:r>
              <a:rPr lang="ru-RU" altLang="ru-RU" sz="2300" smtClean="0"/>
              <a:t> </a:t>
            </a:r>
          </a:p>
        </p:txBody>
      </p:sp>
      <p:sp>
        <p:nvSpPr>
          <p:cNvPr id="75780" name="AutoShape 4"/>
          <p:cNvSpPr>
            <a:spLocks noChangeArrowheads="1"/>
          </p:cNvSpPr>
          <p:nvPr/>
        </p:nvSpPr>
        <p:spPr bwMode="auto">
          <a:xfrm>
            <a:off x="290513" y="1125538"/>
            <a:ext cx="8502650" cy="863600"/>
          </a:xfrm>
          <a:prstGeom prst="flowChartAlternateProcess">
            <a:avLst/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ru-RU" sz="1600" b="1" dirty="0">
                <a:solidFill>
                  <a:schemeClr val="bg1"/>
                </a:solidFill>
              </a:rPr>
              <a:t>Межрегиональные ресурсные центры</a:t>
            </a:r>
            <a:endParaRPr lang="ru-RU" sz="1600" dirty="0">
              <a:solidFill>
                <a:schemeClr val="bg1"/>
              </a:solidFill>
              <a:cs typeface="+mn-cs"/>
            </a:endParaRPr>
          </a:p>
        </p:txBody>
      </p:sp>
      <p:sp>
        <p:nvSpPr>
          <p:cNvPr id="33796" name="AutoShape 5"/>
          <p:cNvSpPr>
            <a:spLocks noChangeArrowheads="1"/>
          </p:cNvSpPr>
          <p:nvPr/>
        </p:nvSpPr>
        <p:spPr bwMode="auto">
          <a:xfrm>
            <a:off x="346075" y="2146300"/>
            <a:ext cx="8369300" cy="3997325"/>
          </a:xfrm>
          <a:prstGeom prst="flowChartAlternateProcess">
            <a:avLst/>
          </a:prstGeom>
          <a:solidFill>
            <a:schemeClr val="bg2">
              <a:alpha val="81175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 sz="1600"/>
          </a:p>
        </p:txBody>
      </p:sp>
      <p:sp>
        <p:nvSpPr>
          <p:cNvPr id="33797" name="Text Box 6"/>
          <p:cNvSpPr txBox="1">
            <a:spLocks noChangeArrowheads="1"/>
          </p:cNvSpPr>
          <p:nvPr/>
        </p:nvSpPr>
        <p:spPr bwMode="auto">
          <a:xfrm>
            <a:off x="1042988" y="2276475"/>
            <a:ext cx="7273925" cy="375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 eaLnBrk="0" hangingPunct="0">
              <a:buFont typeface="Arial" charset="0"/>
              <a:buChar char="•"/>
            </a:pPr>
            <a:r>
              <a:rPr lang="ru-RU"/>
              <a:t>Межрегиональный общественный фонд «Сибирский центр поддержки общественных инициатив»</a:t>
            </a:r>
          </a:p>
          <a:p>
            <a:pPr marL="285750" indent="-285750" eaLnBrk="0" hangingPunct="0">
              <a:buFont typeface="Arial" charset="0"/>
              <a:buChar char="•"/>
            </a:pPr>
            <a:endParaRPr lang="ru-RU" sz="800"/>
          </a:p>
          <a:p>
            <a:pPr marL="285750" indent="-285750" eaLnBrk="0" hangingPunct="0">
              <a:buFont typeface="Arial" charset="0"/>
              <a:buChar char="•"/>
            </a:pPr>
            <a:r>
              <a:rPr lang="ru-RU"/>
              <a:t>Региональная благотворительная общественная организация «Архангельский центр социальных технологий «Гарант»</a:t>
            </a:r>
          </a:p>
          <a:p>
            <a:pPr marL="285750" indent="-285750" eaLnBrk="0" hangingPunct="0">
              <a:buFont typeface="Arial" charset="0"/>
              <a:buChar char="•"/>
            </a:pPr>
            <a:endParaRPr lang="ru-RU" sz="800"/>
          </a:p>
          <a:p>
            <a:pPr marL="285750" indent="-285750" eaLnBrk="0" hangingPunct="0">
              <a:buFont typeface="Arial" charset="0"/>
              <a:buChar char="•"/>
            </a:pPr>
            <a:r>
              <a:rPr lang="ru-RU"/>
              <a:t>Нижегородская ассоциация неправительственных некоммерческих организаций «Служение»</a:t>
            </a:r>
          </a:p>
          <a:p>
            <a:pPr marL="285750" indent="-285750" eaLnBrk="0" hangingPunct="0">
              <a:buFont typeface="Arial" charset="0"/>
              <a:buChar char="•"/>
            </a:pPr>
            <a:endParaRPr lang="ru-RU" sz="800"/>
          </a:p>
          <a:p>
            <a:pPr marL="285750" indent="-285750" eaLnBrk="0" hangingPunct="0">
              <a:buFont typeface="Arial" charset="0"/>
              <a:buChar char="•"/>
            </a:pPr>
            <a:r>
              <a:rPr lang="ru-RU"/>
              <a:t>Благотворительный фонд развития города Тюмени</a:t>
            </a:r>
          </a:p>
          <a:p>
            <a:pPr marL="285750" indent="-285750" eaLnBrk="0" hangingPunct="0">
              <a:buFont typeface="Arial" charset="0"/>
              <a:buChar char="•"/>
            </a:pPr>
            <a:endParaRPr lang="ru-RU" sz="800"/>
          </a:p>
          <a:p>
            <a:pPr marL="285750" indent="-285750" eaLnBrk="0" hangingPunct="0">
              <a:buFont typeface="Arial" charset="0"/>
              <a:buChar char="•"/>
            </a:pPr>
            <a:r>
              <a:rPr lang="ru-RU"/>
              <a:t>Фонд «Центр гражданского анализа и независимых исследований «ГРАНИ»</a:t>
            </a:r>
          </a:p>
          <a:p>
            <a:pPr marL="285750" indent="-285750" eaLnBrk="0" hangingPunct="0">
              <a:buFont typeface="Arial" charset="0"/>
              <a:buChar char="•"/>
            </a:pPr>
            <a:endParaRPr lang="ru-RU" sz="800"/>
          </a:p>
          <a:p>
            <a:pPr marL="285750" indent="-285750" eaLnBrk="0" hangingPunct="0">
              <a:buFont typeface="Arial" charset="0"/>
              <a:buChar char="•"/>
            </a:pPr>
            <a:r>
              <a:rPr lang="ru-RU"/>
              <a:t>Санкт-Петербургская благотворительная общественная организация «Центр развития некоммерческих организаций»</a:t>
            </a:r>
          </a:p>
        </p:txBody>
      </p:sp>
      <p:sp>
        <p:nvSpPr>
          <p:cNvPr id="17" name="Номер слайда 13"/>
          <p:cNvSpPr txBox="1">
            <a:spLocks noGrp="1"/>
          </p:cNvSpPr>
          <p:nvPr/>
        </p:nvSpPr>
        <p:spPr>
          <a:xfrm>
            <a:off x="8626475" y="6291263"/>
            <a:ext cx="533400" cy="36512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28724A64-7037-40CB-A148-6903DA815D30}" type="slidenum">
              <a:rPr lang="ru-RU" b="1">
                <a:solidFill>
                  <a:schemeClr val="bg1"/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13</a:t>
            </a:fld>
            <a:endParaRPr lang="ru-RU" b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33799" name="Нижний колонтитул 6"/>
          <p:cNvSpPr txBox="1">
            <a:spLocks noGrp="1"/>
          </p:cNvSpPr>
          <p:nvPr/>
        </p:nvSpPr>
        <p:spPr bwMode="auto">
          <a:xfrm>
            <a:off x="2530475" y="6386513"/>
            <a:ext cx="40417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400">
                <a:solidFill>
                  <a:schemeClr val="tx2"/>
                </a:solidFill>
              </a:rPr>
              <a:t>Минэкономразвития России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4763"/>
            <a:ext cx="9144000" cy="90328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2000" b="1" dirty="0" smtClean="0">
                <a:solidFill>
                  <a:schemeClr val="bg1"/>
                </a:solidFill>
                <a:cs typeface="+mn-cs"/>
              </a:rPr>
              <a:t> Победители конкурса </a:t>
            </a:r>
            <a:r>
              <a:rPr lang="ru-RU" sz="2000" b="1" dirty="0">
                <a:solidFill>
                  <a:schemeClr val="bg1"/>
                </a:solidFill>
                <a:cs typeface="+mn-cs"/>
              </a:rPr>
              <a:t>СО </a:t>
            </a:r>
            <a:r>
              <a:rPr lang="ru-RU" sz="2000" b="1" dirty="0" smtClean="0">
                <a:solidFill>
                  <a:schemeClr val="bg1"/>
                </a:solidFill>
                <a:cs typeface="+mn-cs"/>
              </a:rPr>
              <a:t>НКО: </a:t>
            </a:r>
            <a:r>
              <a:rPr lang="ru-RU" sz="2000" b="1" dirty="0">
                <a:solidFill>
                  <a:schemeClr val="bg1"/>
                </a:solidFill>
                <a:cs typeface="+mn-cs"/>
              </a:rPr>
              <a:t>Ресурсные центры, оказывающие комплексную информационную, </a:t>
            </a:r>
            <a:r>
              <a:rPr lang="ru-RU" sz="2000" b="1" dirty="0" smtClean="0">
                <a:solidFill>
                  <a:schemeClr val="bg1"/>
                </a:solidFill>
                <a:cs typeface="+mn-cs"/>
              </a:rPr>
              <a:t>консультационную </a:t>
            </a:r>
            <a:r>
              <a:rPr lang="ru-RU" sz="2000" b="1" dirty="0">
                <a:solidFill>
                  <a:schemeClr val="bg1"/>
                </a:solidFill>
                <a:cs typeface="+mn-cs"/>
              </a:rPr>
              <a:t>и методическую поддержку деятельности СО </a:t>
            </a:r>
            <a:r>
              <a:rPr lang="ru-RU" sz="2000" b="1" dirty="0" smtClean="0">
                <a:solidFill>
                  <a:schemeClr val="bg1"/>
                </a:solidFill>
                <a:cs typeface="+mn-cs"/>
              </a:rPr>
              <a:t>НКО</a:t>
            </a:r>
            <a:endParaRPr lang="ru-RU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79388" y="981075"/>
            <a:ext cx="8785225" cy="54054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457200" indent="-457200">
              <a:buFont typeface="Arial" charset="0"/>
              <a:buNone/>
            </a:pPr>
            <a:r>
              <a:rPr lang="ru-RU" altLang="ru-RU" sz="2300" smtClean="0"/>
              <a:t> </a:t>
            </a:r>
          </a:p>
        </p:txBody>
      </p:sp>
      <p:sp>
        <p:nvSpPr>
          <p:cNvPr id="75780" name="AutoShape 4"/>
          <p:cNvSpPr>
            <a:spLocks noChangeArrowheads="1"/>
          </p:cNvSpPr>
          <p:nvPr/>
        </p:nvSpPr>
        <p:spPr bwMode="auto">
          <a:xfrm>
            <a:off x="290513" y="1125538"/>
            <a:ext cx="8502650" cy="863600"/>
          </a:xfrm>
          <a:prstGeom prst="flowChartAlternateProcess">
            <a:avLst/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ru-RU" sz="1600" b="1" dirty="0">
                <a:solidFill>
                  <a:schemeClr val="bg1"/>
                </a:solidFill>
              </a:rPr>
              <a:t>Региональные ресурсные центры</a:t>
            </a:r>
            <a:endParaRPr lang="ru-RU" sz="1600" dirty="0">
              <a:solidFill>
                <a:schemeClr val="bg1"/>
              </a:solidFill>
              <a:cs typeface="+mn-cs"/>
            </a:endParaRPr>
          </a:p>
        </p:txBody>
      </p:sp>
      <p:sp>
        <p:nvSpPr>
          <p:cNvPr id="34820" name="AutoShape 5"/>
          <p:cNvSpPr>
            <a:spLocks noChangeArrowheads="1"/>
          </p:cNvSpPr>
          <p:nvPr/>
        </p:nvSpPr>
        <p:spPr bwMode="auto">
          <a:xfrm>
            <a:off x="346075" y="2349500"/>
            <a:ext cx="8410575" cy="3600450"/>
          </a:xfrm>
          <a:prstGeom prst="flowChartAlternateProcess">
            <a:avLst/>
          </a:prstGeom>
          <a:solidFill>
            <a:schemeClr val="bg2">
              <a:alpha val="81175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 sz="1600"/>
          </a:p>
        </p:txBody>
      </p:sp>
      <p:sp>
        <p:nvSpPr>
          <p:cNvPr id="34821" name="Text Box 6"/>
          <p:cNvSpPr txBox="1">
            <a:spLocks noChangeArrowheads="1"/>
          </p:cNvSpPr>
          <p:nvPr/>
        </p:nvSpPr>
        <p:spPr bwMode="auto">
          <a:xfrm>
            <a:off x="1042988" y="2555875"/>
            <a:ext cx="7273925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 eaLnBrk="0" hangingPunct="0">
              <a:buFont typeface="Arial" charset="0"/>
              <a:buChar char="•"/>
            </a:pPr>
            <a:r>
              <a:rPr lang="ru-RU"/>
              <a:t>Пензенский региональный общественный благотворительный фонд «Гражданский союз»</a:t>
            </a:r>
          </a:p>
          <a:p>
            <a:pPr marL="285750" indent="-285750" eaLnBrk="0" hangingPunct="0">
              <a:buFont typeface="Arial" charset="0"/>
              <a:buChar char="•"/>
            </a:pPr>
            <a:endParaRPr lang="ru-RU"/>
          </a:p>
          <a:p>
            <a:pPr marL="285750" indent="-285750" eaLnBrk="0" hangingPunct="0">
              <a:buFont typeface="Arial" charset="0"/>
              <a:buChar char="•"/>
            </a:pPr>
            <a:r>
              <a:rPr lang="ru-RU"/>
              <a:t>Псковская областная общественная организация </a:t>
            </a:r>
          </a:p>
          <a:p>
            <a:pPr marL="285750" indent="-285750" eaLnBrk="0" hangingPunct="0"/>
            <a:r>
              <a:rPr lang="ru-RU"/>
              <a:t>    «Центр устойчивого развития Псковской области»</a:t>
            </a:r>
          </a:p>
          <a:p>
            <a:pPr marL="285750" indent="-285750" eaLnBrk="0" hangingPunct="0">
              <a:buFont typeface="Arial" charset="0"/>
              <a:buChar char="•"/>
            </a:pPr>
            <a:endParaRPr lang="ru-RU"/>
          </a:p>
          <a:p>
            <a:pPr marL="285750" indent="-285750" eaLnBrk="0" hangingPunct="0">
              <a:buFont typeface="Arial" charset="0"/>
              <a:buChar char="•"/>
            </a:pPr>
            <a:r>
              <a:rPr lang="ru-RU"/>
              <a:t>Ярославская региональная общественная организация </a:t>
            </a:r>
          </a:p>
          <a:p>
            <a:pPr marL="285750" indent="-285750" eaLnBrk="0" hangingPunct="0"/>
            <a:r>
              <a:rPr lang="ru-RU"/>
              <a:t>    «Центр социального партнерства»</a:t>
            </a:r>
          </a:p>
          <a:p>
            <a:pPr marL="285750" indent="-285750" eaLnBrk="0" hangingPunct="0">
              <a:buFont typeface="Arial" charset="0"/>
              <a:buChar char="•"/>
            </a:pPr>
            <a:endParaRPr lang="ru-RU"/>
          </a:p>
          <a:p>
            <a:pPr marL="285750" indent="-285750" eaLnBrk="0" hangingPunct="0">
              <a:buFont typeface="Arial" charset="0"/>
              <a:buChar char="•"/>
            </a:pPr>
            <a:r>
              <a:rPr lang="ru-RU"/>
              <a:t>Некоммерческая организация «Фонд поддержки гражданских инициатив»</a:t>
            </a:r>
          </a:p>
        </p:txBody>
      </p:sp>
      <p:sp>
        <p:nvSpPr>
          <p:cNvPr id="17" name="Номер слайда 13"/>
          <p:cNvSpPr txBox="1">
            <a:spLocks noGrp="1"/>
          </p:cNvSpPr>
          <p:nvPr/>
        </p:nvSpPr>
        <p:spPr>
          <a:xfrm>
            <a:off x="8626475" y="6291263"/>
            <a:ext cx="533400" cy="36512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87422C58-A333-41B3-B743-17E5F53AA908}" type="slidenum">
              <a:rPr lang="ru-RU" b="1">
                <a:solidFill>
                  <a:schemeClr val="bg1"/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14</a:t>
            </a:fld>
            <a:endParaRPr lang="ru-RU" b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34823" name="Нижний колонтитул 6"/>
          <p:cNvSpPr txBox="1">
            <a:spLocks noGrp="1"/>
          </p:cNvSpPr>
          <p:nvPr/>
        </p:nvSpPr>
        <p:spPr bwMode="auto">
          <a:xfrm>
            <a:off x="2530475" y="6386513"/>
            <a:ext cx="40417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400">
                <a:solidFill>
                  <a:schemeClr val="tx2"/>
                </a:solidFill>
              </a:rPr>
              <a:t>Минэкономразвития России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0" y="4763"/>
            <a:ext cx="9144000" cy="90328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2000" b="1" dirty="0" smtClean="0">
                <a:solidFill>
                  <a:schemeClr val="bg1"/>
                </a:solidFill>
                <a:cs typeface="+mn-cs"/>
              </a:rPr>
              <a:t> Победители конкурса </a:t>
            </a:r>
            <a:r>
              <a:rPr lang="ru-RU" sz="2000" b="1" dirty="0">
                <a:solidFill>
                  <a:schemeClr val="bg1"/>
                </a:solidFill>
                <a:cs typeface="+mn-cs"/>
              </a:rPr>
              <a:t>СО </a:t>
            </a:r>
            <a:r>
              <a:rPr lang="ru-RU" sz="2000" b="1" dirty="0" smtClean="0">
                <a:solidFill>
                  <a:schemeClr val="bg1"/>
                </a:solidFill>
                <a:cs typeface="+mn-cs"/>
              </a:rPr>
              <a:t>НКО: </a:t>
            </a:r>
            <a:r>
              <a:rPr lang="ru-RU" sz="2000" b="1" dirty="0">
                <a:solidFill>
                  <a:schemeClr val="bg1"/>
                </a:solidFill>
                <a:cs typeface="+mn-cs"/>
              </a:rPr>
              <a:t>Ресурсные центры, оказывающие комплексную информационную, </a:t>
            </a:r>
            <a:r>
              <a:rPr lang="ru-RU" sz="2000" b="1" dirty="0" smtClean="0">
                <a:solidFill>
                  <a:schemeClr val="bg1"/>
                </a:solidFill>
                <a:cs typeface="+mn-cs"/>
              </a:rPr>
              <a:t>консультационную </a:t>
            </a:r>
            <a:r>
              <a:rPr lang="ru-RU" sz="2000" b="1" dirty="0">
                <a:solidFill>
                  <a:schemeClr val="bg1"/>
                </a:solidFill>
                <a:cs typeface="+mn-cs"/>
              </a:rPr>
              <a:t>и методическую поддержку деятельности СО </a:t>
            </a:r>
            <a:r>
              <a:rPr lang="ru-RU" sz="2000" b="1" dirty="0" smtClean="0">
                <a:solidFill>
                  <a:schemeClr val="bg1"/>
                </a:solidFill>
                <a:cs typeface="+mn-cs"/>
              </a:rPr>
              <a:t>НКО</a:t>
            </a:r>
            <a:endParaRPr lang="ru-RU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79388" y="1068388"/>
            <a:ext cx="8785225" cy="540543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457200" indent="-457200">
              <a:buFont typeface="Arial" charset="0"/>
              <a:buNone/>
            </a:pPr>
            <a:r>
              <a:rPr lang="ru-RU" altLang="ru-RU" sz="2300" smtClean="0"/>
              <a:t> </a:t>
            </a:r>
          </a:p>
        </p:txBody>
      </p:sp>
      <p:sp>
        <p:nvSpPr>
          <p:cNvPr id="75780" name="AutoShape 4"/>
          <p:cNvSpPr>
            <a:spLocks noChangeArrowheads="1"/>
          </p:cNvSpPr>
          <p:nvPr/>
        </p:nvSpPr>
        <p:spPr bwMode="auto">
          <a:xfrm>
            <a:off x="280988" y="927100"/>
            <a:ext cx="8502650" cy="485775"/>
          </a:xfrm>
          <a:prstGeom prst="flowChartAlternateProcess">
            <a:avLst/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ru-RU" sz="1600" b="1" dirty="0">
                <a:solidFill>
                  <a:schemeClr val="bg1"/>
                </a:solidFill>
              </a:rPr>
              <a:t>Ресурсные центры по развитию добровольчества</a:t>
            </a:r>
            <a:endParaRPr lang="ru-RU" sz="1600" dirty="0">
              <a:solidFill>
                <a:schemeClr val="bg1"/>
              </a:solidFill>
              <a:cs typeface="+mn-cs"/>
            </a:endParaRPr>
          </a:p>
        </p:txBody>
      </p:sp>
      <p:sp>
        <p:nvSpPr>
          <p:cNvPr id="35844" name="AutoShape 5"/>
          <p:cNvSpPr>
            <a:spLocks noChangeArrowheads="1"/>
          </p:cNvSpPr>
          <p:nvPr/>
        </p:nvSpPr>
        <p:spPr bwMode="auto">
          <a:xfrm>
            <a:off x="338138" y="1412875"/>
            <a:ext cx="8410575" cy="1871663"/>
          </a:xfrm>
          <a:prstGeom prst="flowChartAlternateProcess">
            <a:avLst/>
          </a:prstGeom>
          <a:solidFill>
            <a:schemeClr val="bg2">
              <a:alpha val="81175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 sz="1600"/>
          </a:p>
        </p:txBody>
      </p:sp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539750" y="1484313"/>
            <a:ext cx="7273925" cy="203200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285750" indent="-285750">
              <a:buFont typeface="Arial" pitchFamily="34" charset="0"/>
              <a:buChar char="•"/>
              <a:defRPr/>
            </a:pPr>
            <a:r>
              <a:rPr lang="ru-RU" dirty="0"/>
              <a:t>Санкт-Петербургская региональная благотворительная общественная организация «Благотворительное общество «Невский ангел»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ru-RU" dirty="0"/>
              <a:t>Благотворительная </a:t>
            </a:r>
            <a:r>
              <a:rPr lang="ru-RU" dirty="0" smtClean="0"/>
              <a:t>организация </a:t>
            </a:r>
            <a:r>
              <a:rPr lang="ru-RU" dirty="0"/>
              <a:t>«Фонд «Центр социальных программ»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ru-RU" dirty="0"/>
              <a:t>НФПК – Национальный фонд подготовки кадров</a:t>
            </a:r>
          </a:p>
          <a:p>
            <a:pPr>
              <a:defRPr/>
            </a:pPr>
            <a:endParaRPr lang="ru-RU" dirty="0" smtClean="0"/>
          </a:p>
        </p:txBody>
      </p:sp>
      <p:sp>
        <p:nvSpPr>
          <p:cNvPr id="17" name="Номер слайда 13"/>
          <p:cNvSpPr txBox="1">
            <a:spLocks noGrp="1"/>
          </p:cNvSpPr>
          <p:nvPr/>
        </p:nvSpPr>
        <p:spPr>
          <a:xfrm>
            <a:off x="8610600" y="6492875"/>
            <a:ext cx="533400" cy="36512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9103856D-03EE-4635-8315-F040054D9AD3}" type="slidenum">
              <a:rPr lang="ru-RU" b="1">
                <a:solidFill>
                  <a:schemeClr val="bg1"/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15</a:t>
            </a:fld>
            <a:endParaRPr lang="ru-RU" b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35847" name="Нижний колонтитул 6"/>
          <p:cNvSpPr txBox="1">
            <a:spLocks noGrp="1"/>
          </p:cNvSpPr>
          <p:nvPr/>
        </p:nvSpPr>
        <p:spPr bwMode="auto">
          <a:xfrm>
            <a:off x="2530475" y="6386513"/>
            <a:ext cx="40417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400">
                <a:solidFill>
                  <a:schemeClr val="tx2"/>
                </a:solidFill>
              </a:rPr>
              <a:t>Минэкономразвития России</a:t>
            </a:r>
          </a:p>
        </p:txBody>
      </p:sp>
      <p:sp>
        <p:nvSpPr>
          <p:cNvPr id="9" name="AutoShape 4"/>
          <p:cNvSpPr>
            <a:spLocks noChangeArrowheads="1"/>
          </p:cNvSpPr>
          <p:nvPr/>
        </p:nvSpPr>
        <p:spPr bwMode="auto">
          <a:xfrm>
            <a:off x="320675" y="5081588"/>
            <a:ext cx="8502650" cy="647700"/>
          </a:xfrm>
          <a:prstGeom prst="flowChartAlternateProcess">
            <a:avLst/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ru-RU" sz="1600" b="1" dirty="0">
                <a:solidFill>
                  <a:schemeClr val="bg1"/>
                </a:solidFill>
              </a:rPr>
              <a:t>Ресурсный центр по социальному служению</a:t>
            </a:r>
            <a:endParaRPr lang="ru-RU" sz="1600" dirty="0">
              <a:solidFill>
                <a:schemeClr val="bg1"/>
              </a:solidFill>
              <a:cs typeface="+mn-cs"/>
            </a:endParaRPr>
          </a:p>
        </p:txBody>
      </p:sp>
      <p:sp>
        <p:nvSpPr>
          <p:cNvPr id="35849" name="AutoShape 5"/>
          <p:cNvSpPr>
            <a:spLocks noChangeArrowheads="1"/>
          </p:cNvSpPr>
          <p:nvPr/>
        </p:nvSpPr>
        <p:spPr bwMode="auto">
          <a:xfrm>
            <a:off x="334963" y="3870325"/>
            <a:ext cx="8412162" cy="1211263"/>
          </a:xfrm>
          <a:prstGeom prst="flowChartAlternateProcess">
            <a:avLst/>
          </a:prstGeom>
          <a:solidFill>
            <a:schemeClr val="bg2">
              <a:alpha val="81175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 sz="1600"/>
          </a:p>
        </p:txBody>
      </p:sp>
      <p:sp>
        <p:nvSpPr>
          <p:cNvPr id="18" name="AutoShape 4"/>
          <p:cNvSpPr>
            <a:spLocks noChangeArrowheads="1"/>
          </p:cNvSpPr>
          <p:nvPr/>
        </p:nvSpPr>
        <p:spPr bwMode="auto">
          <a:xfrm>
            <a:off x="300038" y="3292475"/>
            <a:ext cx="8502650" cy="577850"/>
          </a:xfrm>
          <a:prstGeom prst="flowChartAlternateProcess">
            <a:avLst/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ru-RU" sz="1600" b="1" dirty="0">
                <a:solidFill>
                  <a:schemeClr val="bg1"/>
                </a:solidFill>
              </a:rPr>
              <a:t>Ресурсные центры по развитию фондов</a:t>
            </a:r>
            <a:endParaRPr lang="ru-RU" sz="1600" dirty="0">
              <a:solidFill>
                <a:schemeClr val="bg1"/>
              </a:solidFill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8000" y="3846513"/>
            <a:ext cx="8086725" cy="1477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>
              <a:buFont typeface="Arial" pitchFamily="34" charset="0"/>
              <a:buChar char="•"/>
              <a:defRPr/>
            </a:pPr>
            <a:r>
              <a:rPr lang="ru-RU" dirty="0"/>
              <a:t>Некоммерческое партнерство </a:t>
            </a:r>
            <a:r>
              <a:rPr lang="ru-RU" dirty="0"/>
              <a:t>«</a:t>
            </a:r>
            <a:r>
              <a:rPr lang="ru-RU" dirty="0"/>
              <a:t>Партнерство фондов местных сообществ»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ru-RU" dirty="0"/>
              <a:t>Некоммерческое партнерство </a:t>
            </a:r>
            <a:r>
              <a:rPr lang="ru-RU" dirty="0" err="1"/>
              <a:t>грантодающих</a:t>
            </a:r>
            <a:r>
              <a:rPr lang="ru-RU" dirty="0"/>
              <a:t> организаций </a:t>
            </a:r>
            <a:r>
              <a:rPr lang="ru-RU" dirty="0"/>
              <a:t>«</a:t>
            </a:r>
            <a:r>
              <a:rPr lang="ru-RU" dirty="0"/>
              <a:t>Форум Доноров»</a:t>
            </a:r>
          </a:p>
          <a:p>
            <a:pPr>
              <a:defRPr/>
            </a:pPr>
            <a:endParaRPr lang="ru-RU" dirty="0"/>
          </a:p>
        </p:txBody>
      </p:sp>
      <p:sp>
        <p:nvSpPr>
          <p:cNvPr id="35852" name="AutoShape 5"/>
          <p:cNvSpPr>
            <a:spLocks noChangeArrowheads="1"/>
          </p:cNvSpPr>
          <p:nvPr/>
        </p:nvSpPr>
        <p:spPr bwMode="auto">
          <a:xfrm>
            <a:off x="344488" y="5729288"/>
            <a:ext cx="8412162" cy="669925"/>
          </a:xfrm>
          <a:prstGeom prst="flowChartAlternateProcess">
            <a:avLst/>
          </a:prstGeom>
          <a:solidFill>
            <a:schemeClr val="bg2">
              <a:alpha val="81175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600"/>
              <a:t>Православная религиозная организация Отдел по церковной благотворительности и </a:t>
            </a:r>
          </a:p>
          <a:p>
            <a:r>
              <a:rPr lang="ru-RU" sz="1600"/>
              <a:t>социальному служению Русской Православной Церкви (Московского Патриархата)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0" y="4763"/>
            <a:ext cx="9144000" cy="90328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chemeClr val="bg1"/>
                </a:solidFill>
                <a:cs typeface="+mn-cs"/>
              </a:rPr>
              <a:t> Победители конкурса </a:t>
            </a:r>
            <a:r>
              <a:rPr lang="ru-RU" sz="2000" b="1" dirty="0">
                <a:solidFill>
                  <a:schemeClr val="bg1"/>
                </a:solidFill>
                <a:cs typeface="+mn-cs"/>
              </a:rPr>
              <a:t>СО </a:t>
            </a:r>
            <a:r>
              <a:rPr lang="ru-RU" sz="2000" b="1" dirty="0" smtClean="0">
                <a:solidFill>
                  <a:schemeClr val="bg1"/>
                </a:solidFill>
                <a:cs typeface="+mn-cs"/>
              </a:rPr>
              <a:t>НКО: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chemeClr val="bg1"/>
                </a:solidFill>
                <a:cs typeface="+mn-cs"/>
              </a:rPr>
              <a:t>Центры </a:t>
            </a:r>
            <a:r>
              <a:rPr lang="ru-RU" sz="2000" b="1" dirty="0">
                <a:solidFill>
                  <a:schemeClr val="bg1"/>
                </a:solidFill>
                <a:cs typeface="+mn-cs"/>
              </a:rPr>
              <a:t>профессиональной компетенции по механизмам поддержки НКО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AutoShape 5"/>
          <p:cNvSpPr>
            <a:spLocks noChangeArrowheads="1"/>
          </p:cNvSpPr>
          <p:nvPr/>
        </p:nvSpPr>
        <p:spPr bwMode="auto">
          <a:xfrm>
            <a:off x="406400" y="4351338"/>
            <a:ext cx="8412163" cy="1047750"/>
          </a:xfrm>
          <a:prstGeom prst="flowChartAlternateProcess">
            <a:avLst/>
          </a:prstGeom>
          <a:solidFill>
            <a:schemeClr val="bg2">
              <a:alpha val="81175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 sz="160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79388" y="912813"/>
            <a:ext cx="8785225" cy="540543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457200" indent="-457200">
              <a:buFont typeface="Arial" charset="0"/>
              <a:buNone/>
            </a:pPr>
            <a:r>
              <a:rPr lang="ru-RU" altLang="ru-RU" sz="2300" smtClean="0"/>
              <a:t> </a:t>
            </a:r>
          </a:p>
        </p:txBody>
      </p:sp>
      <p:sp>
        <p:nvSpPr>
          <p:cNvPr id="75780" name="AutoShape 4"/>
          <p:cNvSpPr>
            <a:spLocks noChangeArrowheads="1"/>
          </p:cNvSpPr>
          <p:nvPr/>
        </p:nvSpPr>
        <p:spPr bwMode="auto">
          <a:xfrm>
            <a:off x="350838" y="920750"/>
            <a:ext cx="8502650" cy="554038"/>
          </a:xfrm>
          <a:prstGeom prst="flowChartAlternateProcess">
            <a:avLst/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ru-RU" sz="1600" b="1" dirty="0">
                <a:solidFill>
                  <a:schemeClr val="bg1"/>
                </a:solidFill>
              </a:rPr>
              <a:t>Центры профессиональной компетенции по вопросам оценки деятельности </a:t>
            </a:r>
          </a:p>
          <a:p>
            <a:pPr>
              <a:defRPr/>
            </a:pPr>
            <a:r>
              <a:rPr lang="ru-RU" sz="1600" b="1" dirty="0">
                <a:solidFill>
                  <a:schemeClr val="bg1"/>
                </a:solidFill>
              </a:rPr>
              <a:t>СО НКО</a:t>
            </a:r>
            <a:endParaRPr lang="ru-RU" sz="1600" dirty="0">
              <a:solidFill>
                <a:schemeClr val="bg1"/>
              </a:solidFill>
              <a:cs typeface="+mn-cs"/>
            </a:endParaRPr>
          </a:p>
        </p:txBody>
      </p:sp>
      <p:sp>
        <p:nvSpPr>
          <p:cNvPr id="36869" name="AutoShape 5"/>
          <p:cNvSpPr>
            <a:spLocks noChangeArrowheads="1"/>
          </p:cNvSpPr>
          <p:nvPr/>
        </p:nvSpPr>
        <p:spPr bwMode="auto">
          <a:xfrm>
            <a:off x="366713" y="1482725"/>
            <a:ext cx="8410575" cy="1239838"/>
          </a:xfrm>
          <a:prstGeom prst="flowChartAlternateProcess">
            <a:avLst/>
          </a:prstGeom>
          <a:solidFill>
            <a:schemeClr val="bg2">
              <a:alpha val="81175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 sz="1600"/>
          </a:p>
        </p:txBody>
      </p:sp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598488" y="1482725"/>
            <a:ext cx="7273925" cy="1476375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285750" indent="-285750">
              <a:buFont typeface="Arial" pitchFamily="34" charset="0"/>
              <a:buChar char="•"/>
              <a:defRPr/>
            </a:pPr>
            <a:r>
              <a:rPr lang="ru-RU" dirty="0"/>
              <a:t>Некоммерческая организация – Ассоциация «Национальная </a:t>
            </a:r>
            <a:r>
              <a:rPr lang="ru-RU" dirty="0" smtClean="0"/>
              <a:t>ассоциация </a:t>
            </a:r>
            <a:r>
              <a:rPr lang="ru-RU" dirty="0"/>
              <a:t>благотворительных организаций»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ru-RU" dirty="0"/>
              <a:t>Благотворительный фонд поддержки культурного развития детей «КУЛЬТУРА ДЕТСТВА»</a:t>
            </a:r>
          </a:p>
          <a:p>
            <a:pPr>
              <a:defRPr/>
            </a:pPr>
            <a:endParaRPr lang="ru-RU" dirty="0" smtClean="0"/>
          </a:p>
        </p:txBody>
      </p:sp>
      <p:sp>
        <p:nvSpPr>
          <p:cNvPr id="17" name="Номер слайда 13"/>
          <p:cNvSpPr txBox="1">
            <a:spLocks noGrp="1"/>
          </p:cNvSpPr>
          <p:nvPr/>
        </p:nvSpPr>
        <p:spPr>
          <a:xfrm>
            <a:off x="8626475" y="6291263"/>
            <a:ext cx="533400" cy="36512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92DAB667-F45B-4BD8-AA6F-394FED9EE980}" type="slidenum">
              <a:rPr lang="ru-RU" b="1">
                <a:solidFill>
                  <a:schemeClr val="bg1"/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16</a:t>
            </a:fld>
            <a:endParaRPr lang="ru-RU" b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36872" name="Нижний колонтитул 6"/>
          <p:cNvSpPr txBox="1">
            <a:spLocks noGrp="1"/>
          </p:cNvSpPr>
          <p:nvPr/>
        </p:nvSpPr>
        <p:spPr bwMode="auto">
          <a:xfrm>
            <a:off x="2530475" y="6386513"/>
            <a:ext cx="40417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400">
                <a:solidFill>
                  <a:schemeClr val="tx2"/>
                </a:solidFill>
              </a:rPr>
              <a:t>Минэкономразвития России</a:t>
            </a:r>
          </a:p>
        </p:txBody>
      </p:sp>
      <p:sp>
        <p:nvSpPr>
          <p:cNvPr id="36873" name="AutoShape 4"/>
          <p:cNvSpPr>
            <a:spLocks noChangeArrowheads="1"/>
          </p:cNvSpPr>
          <p:nvPr/>
        </p:nvSpPr>
        <p:spPr bwMode="auto">
          <a:xfrm>
            <a:off x="379413" y="2722563"/>
            <a:ext cx="8502650" cy="647700"/>
          </a:xfrm>
          <a:prstGeom prst="flowChartAlternateProcess">
            <a:avLst/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600" b="1">
                <a:solidFill>
                  <a:schemeClr val="bg1"/>
                </a:solidFill>
              </a:rPr>
              <a:t>Центр профессиональной компетенции по правовым вопросам </a:t>
            </a:r>
          </a:p>
          <a:p>
            <a:r>
              <a:rPr lang="ru-RU" sz="1600" b="1">
                <a:solidFill>
                  <a:schemeClr val="bg1"/>
                </a:solidFill>
              </a:rPr>
              <a:t>деятельности СО НКО</a:t>
            </a:r>
            <a:endParaRPr lang="ru-RU" sz="1600">
              <a:solidFill>
                <a:schemeClr val="bg1"/>
              </a:solidFill>
            </a:endParaRPr>
          </a:p>
        </p:txBody>
      </p:sp>
      <p:sp>
        <p:nvSpPr>
          <p:cNvPr id="36874" name="AutoShape 5"/>
          <p:cNvSpPr>
            <a:spLocks noChangeArrowheads="1"/>
          </p:cNvSpPr>
          <p:nvPr/>
        </p:nvSpPr>
        <p:spPr bwMode="auto">
          <a:xfrm>
            <a:off x="379413" y="3357563"/>
            <a:ext cx="8412162" cy="415925"/>
          </a:xfrm>
          <a:prstGeom prst="flowChartAlternateProcess">
            <a:avLst/>
          </a:prstGeom>
          <a:solidFill>
            <a:schemeClr val="bg2">
              <a:alpha val="81175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 sz="1600"/>
          </a:p>
        </p:txBody>
      </p:sp>
      <p:sp>
        <p:nvSpPr>
          <p:cNvPr id="36875" name="TextBox 1"/>
          <p:cNvSpPr txBox="1">
            <a:spLocks noChangeArrowheads="1"/>
          </p:cNvSpPr>
          <p:nvPr/>
        </p:nvSpPr>
        <p:spPr bwMode="auto">
          <a:xfrm>
            <a:off x="582613" y="4413250"/>
            <a:ext cx="80391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ru-RU"/>
              <a:t>Автономная некоммерческая организация «Агентство социальной информации»</a:t>
            </a:r>
          </a:p>
          <a:p>
            <a:pPr marL="285750" indent="-285750">
              <a:buFont typeface="Arial" charset="0"/>
              <a:buChar char="•"/>
            </a:pPr>
            <a:r>
              <a:rPr lang="ru-RU"/>
              <a:t>Фонд поддержки и развития филантропии «КАФ»</a:t>
            </a:r>
          </a:p>
        </p:txBody>
      </p:sp>
      <p:sp>
        <p:nvSpPr>
          <p:cNvPr id="18" name="AutoShape 4"/>
          <p:cNvSpPr>
            <a:spLocks noChangeArrowheads="1"/>
          </p:cNvSpPr>
          <p:nvPr/>
        </p:nvSpPr>
        <p:spPr bwMode="auto">
          <a:xfrm>
            <a:off x="360363" y="3773488"/>
            <a:ext cx="8502650" cy="577850"/>
          </a:xfrm>
          <a:prstGeom prst="flowChartAlternateProcess">
            <a:avLst/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ru-RU" sz="1600" b="1" dirty="0">
                <a:solidFill>
                  <a:schemeClr val="bg1"/>
                </a:solidFill>
              </a:rPr>
              <a:t>Центры профессиональной компетенции по информационной поддержке </a:t>
            </a:r>
          </a:p>
          <a:p>
            <a:pPr>
              <a:defRPr/>
            </a:pPr>
            <a:r>
              <a:rPr lang="ru-RU" sz="1600" b="1" dirty="0">
                <a:solidFill>
                  <a:schemeClr val="bg1"/>
                </a:solidFill>
              </a:rPr>
              <a:t>деятельности СО НКО</a:t>
            </a:r>
            <a:endParaRPr lang="ru-RU" sz="1600" dirty="0">
              <a:solidFill>
                <a:schemeClr val="bg1"/>
              </a:solidFill>
              <a:cs typeface="+mn-cs"/>
            </a:endParaRPr>
          </a:p>
        </p:txBody>
      </p:sp>
      <p:sp>
        <p:nvSpPr>
          <p:cNvPr id="36877" name="TextBox 2"/>
          <p:cNvSpPr txBox="1">
            <a:spLocks noChangeArrowheads="1"/>
          </p:cNvSpPr>
          <p:nvPr/>
        </p:nvSpPr>
        <p:spPr bwMode="auto">
          <a:xfrm>
            <a:off x="379413" y="3403600"/>
            <a:ext cx="80867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       Некоммерческое партнерство «Юристы за гражданское общество»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0" y="4763"/>
            <a:ext cx="9144000" cy="90328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chemeClr val="bg1"/>
                </a:solidFill>
                <a:cs typeface="+mn-cs"/>
              </a:rPr>
              <a:t> Победители конкурса </a:t>
            </a:r>
            <a:r>
              <a:rPr lang="ru-RU" sz="2000" b="1" dirty="0">
                <a:solidFill>
                  <a:schemeClr val="bg1"/>
                </a:solidFill>
                <a:cs typeface="+mn-cs"/>
              </a:rPr>
              <a:t>СО </a:t>
            </a:r>
            <a:r>
              <a:rPr lang="ru-RU" sz="2000" b="1" dirty="0" smtClean="0">
                <a:solidFill>
                  <a:schemeClr val="bg1"/>
                </a:solidFill>
                <a:cs typeface="+mn-cs"/>
              </a:rPr>
              <a:t>НКО: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chemeClr val="bg1"/>
                </a:solidFill>
                <a:cs typeface="+mn-cs"/>
              </a:rPr>
              <a:t>Центры </a:t>
            </a:r>
            <a:r>
              <a:rPr lang="ru-RU" sz="2000" b="1" dirty="0">
                <a:solidFill>
                  <a:schemeClr val="bg1"/>
                </a:solidFill>
                <a:cs typeface="+mn-cs"/>
              </a:rPr>
              <a:t>профессиональной компетенции по механизмам поддержки НКО</a:t>
            </a:r>
          </a:p>
        </p:txBody>
      </p:sp>
      <p:sp>
        <p:nvSpPr>
          <p:cNvPr id="22" name="AutoShape 4"/>
          <p:cNvSpPr>
            <a:spLocks noChangeArrowheads="1"/>
          </p:cNvSpPr>
          <p:nvPr/>
        </p:nvSpPr>
        <p:spPr bwMode="auto">
          <a:xfrm>
            <a:off x="366713" y="5399088"/>
            <a:ext cx="8502650" cy="577850"/>
          </a:xfrm>
          <a:prstGeom prst="flowChartAlternateProcess">
            <a:avLst/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ru-RU" sz="1600" b="1" dirty="0">
                <a:solidFill>
                  <a:schemeClr val="bg1"/>
                </a:solidFill>
              </a:rPr>
              <a:t>Центр профессиональной компетенции по вопросам привлечения ресурсов </a:t>
            </a:r>
          </a:p>
          <a:p>
            <a:pPr>
              <a:defRPr/>
            </a:pPr>
            <a:r>
              <a:rPr lang="ru-RU" sz="1600" b="1" dirty="0">
                <a:solidFill>
                  <a:schemeClr val="bg1"/>
                </a:solidFill>
              </a:rPr>
              <a:t>СО НКО</a:t>
            </a:r>
            <a:endParaRPr lang="ru-RU" sz="1600" dirty="0">
              <a:solidFill>
                <a:schemeClr val="bg1"/>
              </a:solidFill>
              <a:cs typeface="+mn-cs"/>
            </a:endParaRPr>
          </a:p>
        </p:txBody>
      </p:sp>
      <p:sp>
        <p:nvSpPr>
          <p:cNvPr id="36880" name="AutoShape 5"/>
          <p:cNvSpPr>
            <a:spLocks noChangeArrowheads="1"/>
          </p:cNvSpPr>
          <p:nvPr/>
        </p:nvSpPr>
        <p:spPr bwMode="auto">
          <a:xfrm>
            <a:off x="379413" y="5976938"/>
            <a:ext cx="8412162" cy="415925"/>
          </a:xfrm>
          <a:prstGeom prst="flowChartAlternateProcess">
            <a:avLst/>
          </a:prstGeom>
          <a:solidFill>
            <a:schemeClr val="bg2">
              <a:alpha val="81175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600"/>
              <a:t>        </a:t>
            </a:r>
            <a:r>
              <a:rPr lang="ru-RU"/>
              <a:t>Частное учреждение культуры «Клаудвочер»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0" y="0"/>
            <a:ext cx="9144000" cy="90328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chemeClr val="bg1"/>
                </a:solidFill>
                <a:cs typeface="+mn-cs"/>
              </a:rPr>
              <a:t> Обзор законодательных изменений</a:t>
            </a:r>
          </a:p>
        </p:txBody>
      </p:sp>
      <p:sp>
        <p:nvSpPr>
          <p:cNvPr id="17" name="Номер слайда 13"/>
          <p:cNvSpPr txBox="1">
            <a:spLocks noGrp="1"/>
          </p:cNvSpPr>
          <p:nvPr/>
        </p:nvSpPr>
        <p:spPr>
          <a:xfrm>
            <a:off x="8626475" y="6291263"/>
            <a:ext cx="533400" cy="36512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AAF355AC-04B0-4450-9EA1-45A901A8BDEE}" type="slidenum">
              <a:rPr lang="ru-RU" b="1">
                <a:solidFill>
                  <a:schemeClr val="bg1"/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</a:t>
            </a:fld>
            <a:endParaRPr lang="ru-RU" b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20484" name="Нижний колонтитул 6"/>
          <p:cNvSpPr txBox="1">
            <a:spLocks noGrp="1"/>
          </p:cNvSpPr>
          <p:nvPr/>
        </p:nvSpPr>
        <p:spPr bwMode="auto">
          <a:xfrm>
            <a:off x="2530475" y="6386513"/>
            <a:ext cx="40417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400">
                <a:solidFill>
                  <a:schemeClr val="tx2"/>
                </a:solidFill>
              </a:rPr>
              <a:t>Минэкономразвития России</a:t>
            </a:r>
          </a:p>
        </p:txBody>
      </p:sp>
      <p:graphicFrame>
        <p:nvGraphicFramePr>
          <p:cNvPr id="18" name="Схема 17"/>
          <p:cNvGraphicFramePr/>
          <p:nvPr/>
        </p:nvGraphicFramePr>
        <p:xfrm>
          <a:off x="52356" y="921797"/>
          <a:ext cx="8929750" cy="52467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4067175" y="1557338"/>
            <a:ext cx="1296988" cy="1444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1116013" y="4868863"/>
            <a:ext cx="1223962" cy="1444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5867400" y="4292600"/>
            <a:ext cx="1081088" cy="1444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836613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>
            <a:lvl1pPr eaLnBrk="0" hangingPunct="0">
              <a:defRPr b="1">
                <a:solidFill>
                  <a:schemeClr val="bg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bg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bg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bg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bg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dirty="0" smtClean="0">
              <a:latin typeface="Arial" charset="0"/>
            </a:endParaRPr>
          </a:p>
        </p:txBody>
      </p:sp>
      <p:sp>
        <p:nvSpPr>
          <p:cNvPr id="21507" name="Rectangle 22"/>
          <p:cNvSpPr>
            <a:spLocks/>
          </p:cNvSpPr>
          <p:nvPr/>
        </p:nvSpPr>
        <p:spPr bwMode="auto">
          <a:xfrm>
            <a:off x="179388" y="115888"/>
            <a:ext cx="8713787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ru-RU" altLang="ru-RU" sz="2400" b="1">
                <a:solidFill>
                  <a:schemeClr val="bg1"/>
                </a:solidFill>
                <a:latin typeface="Calibri" pitchFamily="34" charset="0"/>
              </a:rPr>
              <a:t>Принятые изменения в </a:t>
            </a:r>
            <a:r>
              <a:rPr lang="ru-RU" sz="2400" b="1">
                <a:solidFill>
                  <a:schemeClr val="bg1"/>
                </a:solidFill>
                <a:latin typeface="Calibri" pitchFamily="34" charset="0"/>
              </a:rPr>
              <a:t>постановление Правительства Российской Федерации от 23 августа 2011 г. № 713</a:t>
            </a:r>
            <a:endParaRPr lang="ru-RU" altLang="ru-RU" sz="2400" b="1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1508" name="Rectangle 23"/>
          <p:cNvSpPr>
            <a:spLocks noGrp="1"/>
          </p:cNvSpPr>
          <p:nvPr>
            <p:ph type="body" idx="4294967295"/>
          </p:nvPr>
        </p:nvSpPr>
        <p:spPr bwMode="auto">
          <a:xfrm>
            <a:off x="0" y="1196975"/>
            <a:ext cx="8604250" cy="496887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131763" indent="377825" algn="ctr">
              <a:buFont typeface="Wingdings" pitchFamily="2" charset="2"/>
              <a:buNone/>
              <a:tabLst>
                <a:tab pos="1076325" algn="l"/>
              </a:tabLst>
            </a:pPr>
            <a:r>
              <a:rPr lang="ru-RU" sz="1800" smtClean="0"/>
              <a:t>            1. </a:t>
            </a:r>
            <a:r>
              <a:rPr lang="ru-RU" sz="1800" b="1" smtClean="0"/>
              <a:t>Добавить </a:t>
            </a:r>
            <a:r>
              <a:rPr lang="ru-RU" sz="1800" b="1" u="sng" smtClean="0"/>
              <a:t>приоритетные направления</a:t>
            </a:r>
            <a:r>
              <a:rPr lang="ru-RU" sz="1800" smtClean="0"/>
              <a:t> поддержки СО НКО:</a:t>
            </a:r>
          </a:p>
          <a:p>
            <a:pPr marL="1263650" lvl="1" indent="-574675">
              <a:buFont typeface="Arial" charset="0"/>
              <a:buNone/>
              <a:tabLst>
                <a:tab pos="1076325" algn="l"/>
              </a:tabLst>
            </a:pPr>
            <a:r>
              <a:rPr lang="ru-RU" sz="1800" smtClean="0"/>
              <a:t>			</a:t>
            </a:r>
            <a:r>
              <a:rPr lang="ru-RU" sz="1600" smtClean="0"/>
              <a:t>-    сохранение, использование и популяризация объектов </a:t>
            </a:r>
            <a:r>
              <a:rPr lang="ru-RU" sz="1600" b="1" smtClean="0"/>
              <a:t>культурного наследия</a:t>
            </a:r>
            <a:r>
              <a:rPr lang="ru-RU" sz="1600" smtClean="0"/>
              <a:t> и их территорий</a:t>
            </a:r>
          </a:p>
          <a:p>
            <a:pPr marL="1263650" lvl="1" indent="-574675">
              <a:buFont typeface="Arial" charset="0"/>
              <a:buNone/>
              <a:tabLst>
                <a:tab pos="1076325" algn="l"/>
              </a:tabLst>
            </a:pPr>
            <a:r>
              <a:rPr lang="ru-RU" sz="1600" smtClean="0"/>
              <a:t>		  	-    формирование в обществе </a:t>
            </a:r>
            <a:r>
              <a:rPr lang="ru-RU" sz="1600" b="1" smtClean="0"/>
              <a:t>нетерпимости к коррупционному поведению</a:t>
            </a:r>
          </a:p>
          <a:p>
            <a:pPr marL="1263650" lvl="1" indent="-574675">
              <a:buFont typeface="Arial" charset="0"/>
              <a:buNone/>
              <a:tabLst>
                <a:tab pos="1076325" algn="l"/>
              </a:tabLst>
            </a:pPr>
            <a:r>
              <a:rPr lang="ru-RU" sz="1600" smtClean="0"/>
              <a:t>	     	-    </a:t>
            </a:r>
            <a:r>
              <a:rPr lang="ru-RU" sz="1600" b="1" smtClean="0"/>
              <a:t>профилактика немедицинского потребления наркотических средств </a:t>
            </a:r>
            <a:r>
              <a:rPr lang="ru-RU" sz="1600" smtClean="0"/>
              <a:t>и психотропных веществ, комплексная реабилитация и ресоциализация лиц, потребляющих наркотические средства и психотропные вещества в немедицинских целях </a:t>
            </a:r>
          </a:p>
          <a:p>
            <a:pPr marL="1263650" lvl="1" indent="-574675">
              <a:buFont typeface="Arial" charset="0"/>
              <a:buNone/>
              <a:tabLst>
                <a:tab pos="1076325" algn="l"/>
              </a:tabLst>
            </a:pPr>
            <a:endParaRPr lang="ru-RU" sz="800" smtClean="0"/>
          </a:p>
          <a:p>
            <a:pPr marL="1263650" lvl="1" indent="-574675" eaLnBrk="1" hangingPunct="1">
              <a:spcBef>
                <a:spcPts val="2400"/>
              </a:spcBef>
              <a:buFont typeface="Wingdings" pitchFamily="2" charset="2"/>
              <a:buNone/>
              <a:tabLst>
                <a:tab pos="1076325" algn="l"/>
              </a:tabLst>
            </a:pPr>
            <a:r>
              <a:rPr lang="ru-RU" sz="1600" smtClean="0"/>
              <a:t>   		       2. </a:t>
            </a:r>
            <a:r>
              <a:rPr lang="ru-RU" sz="1800" smtClean="0"/>
              <a:t>Рекомендовать органам исполнительной власти субъектов федерации обеспечить </a:t>
            </a:r>
            <a:r>
              <a:rPr lang="ru-RU" sz="1800" b="1" u="sng" smtClean="0"/>
              <a:t>реализацию региональных программ</a:t>
            </a:r>
            <a:r>
              <a:rPr lang="ru-RU" sz="1800" u="sng" smtClean="0"/>
              <a:t> </a:t>
            </a:r>
            <a:r>
              <a:rPr lang="ru-RU" sz="1800" smtClean="0"/>
              <a:t>поддержки СО НКО, включая мероприятия по:</a:t>
            </a:r>
            <a:r>
              <a:rPr lang="ru-RU" sz="1600" smtClean="0"/>
              <a:t>                                                                                            </a:t>
            </a:r>
            <a:r>
              <a:rPr lang="ru-RU" sz="800" smtClean="0"/>
              <a:t>								</a:t>
            </a:r>
            <a:r>
              <a:rPr lang="ru-RU" sz="1600" smtClean="0"/>
              <a:t>	-    оказанию </a:t>
            </a:r>
            <a:r>
              <a:rPr lang="ru-RU" sz="1600" b="1" smtClean="0"/>
              <a:t>содействия органам местного самоуправления</a:t>
            </a:r>
            <a:r>
              <a:rPr lang="ru-RU" sz="1600" smtClean="0"/>
              <a:t> в разработке и реализации мер по поддержке СО НКО			</a:t>
            </a:r>
            <a:r>
              <a:rPr lang="ru-RU" sz="800" smtClean="0"/>
              <a:t>						      		</a:t>
            </a:r>
            <a:r>
              <a:rPr lang="ru-RU" sz="1600" smtClean="0"/>
              <a:t>	-   </a:t>
            </a:r>
            <a:r>
              <a:rPr lang="ru-RU" sz="1600" b="1" smtClean="0"/>
              <a:t>повышению квалификации</a:t>
            </a:r>
            <a:r>
              <a:rPr lang="ru-RU" sz="1600" smtClean="0"/>
              <a:t> работников и добровольцев СО НКО</a:t>
            </a:r>
          </a:p>
        </p:txBody>
      </p:sp>
      <p:sp>
        <p:nvSpPr>
          <p:cNvPr id="21509" name="Нижний колонтитул 6"/>
          <p:cNvSpPr txBox="1">
            <a:spLocks noGrp="1"/>
          </p:cNvSpPr>
          <p:nvPr/>
        </p:nvSpPr>
        <p:spPr bwMode="auto">
          <a:xfrm>
            <a:off x="15875" y="6396038"/>
            <a:ext cx="4041775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400">
                <a:solidFill>
                  <a:schemeClr val="tx2"/>
                </a:solidFill>
              </a:rPr>
              <a:t>Минэкономразвития России</a:t>
            </a:r>
          </a:p>
        </p:txBody>
      </p:sp>
      <p:sp>
        <p:nvSpPr>
          <p:cNvPr id="15" name="Номер слайда 13"/>
          <p:cNvSpPr txBox="1">
            <a:spLocks noGrp="1"/>
          </p:cNvSpPr>
          <p:nvPr/>
        </p:nvSpPr>
        <p:spPr>
          <a:xfrm>
            <a:off x="8626475" y="6291263"/>
            <a:ext cx="533400" cy="36512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F8B1D148-573E-428B-8284-32F3264E2AAB}" type="slidenum">
              <a:rPr lang="ru-RU" b="1">
                <a:solidFill>
                  <a:schemeClr val="bg1"/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3</a:t>
            </a:fld>
            <a:endParaRPr lang="ru-RU" b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21511" name="Line 7"/>
          <p:cNvSpPr>
            <a:spLocks noChangeShapeType="1"/>
          </p:cNvSpPr>
          <p:nvPr/>
        </p:nvSpPr>
        <p:spPr bwMode="auto">
          <a:xfrm>
            <a:off x="611188" y="3933825"/>
            <a:ext cx="82819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46" name="Group 42"/>
          <p:cNvGraphicFramePr>
            <a:graphicFrameLocks noGrp="1"/>
          </p:cNvGraphicFramePr>
          <p:nvPr/>
        </p:nvGraphicFramePr>
        <p:xfrm>
          <a:off x="468313" y="981075"/>
          <a:ext cx="8153400" cy="4002088"/>
        </p:xfrm>
        <a:graphic>
          <a:graphicData uri="http://schemas.openxmlformats.org/drawingml/2006/table">
            <a:tbl>
              <a:tblPr/>
              <a:tblGrid>
                <a:gridCol w="6191250"/>
                <a:gridCol w="1008062"/>
                <a:gridCol w="954088"/>
              </a:tblGrid>
              <a:tr h="596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Старая формула: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С</a:t>
                      </a: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1i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 = 0,3С</a:t>
                      </a: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 / 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N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 + 0,3С</a:t>
                      </a: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(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D</a:t>
                      </a: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i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 / 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D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) + 0,4С</a:t>
                      </a: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(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i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 / 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Новая формула:  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</a:t>
                      </a: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1i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 = 0,3С</a:t>
                      </a: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 / 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N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 + 0,3С</a:t>
                      </a: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(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D</a:t>
                      </a: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i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 / 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D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) + 0,1С</a:t>
                      </a: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(В</a:t>
                      </a: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i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 / В) + 0,3С</a:t>
                      </a: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(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R</a:t>
                      </a: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i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 / 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R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)</a:t>
                      </a:r>
                    </a:p>
                  </a:txBody>
                  <a:tcPr marL="91447" marR="91447" marT="45712" marB="4571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Вес (текущ.)</a:t>
                      </a:r>
                    </a:p>
                  </a:txBody>
                  <a:tcPr marL="91447" marR="91447" marT="45712" marB="4571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Вес (план.)</a:t>
                      </a:r>
                    </a:p>
                  </a:txBody>
                  <a:tcPr marL="91447" marR="91447" marT="45712" marB="4571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41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Равномерное распределение (С</a:t>
                      </a: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/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N)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7" marR="91447" marT="45712" marB="4571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0,3</a:t>
                      </a:r>
                    </a:p>
                  </a:txBody>
                  <a:tcPr marL="91447" marR="91447" marT="45712" marB="4571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0,3</a:t>
                      </a:r>
                    </a:p>
                  </a:txBody>
                  <a:tcPr marL="91447" marR="91447" marT="45712" marB="4571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596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Численность населения, постоянно проживающего на территории субъекта Российской Федерации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(D</a:t>
                      </a: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i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/D)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7" marR="91447" marT="45712" marB="4571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0,3</a:t>
                      </a:r>
                    </a:p>
                  </a:txBody>
                  <a:tcPr marL="91447" marR="91447" marT="45712" marB="4571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0,3</a:t>
                      </a:r>
                    </a:p>
                  </a:txBody>
                  <a:tcPr marL="91447" marR="91447" marT="45712" marB="4571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596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Численность работников, занятых в НКО, обслуживающих домашние хозяйства (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i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/A)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7" marR="91447" marT="45712" marB="4571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0,4</a:t>
                      </a:r>
                    </a:p>
                  </a:txBody>
                  <a:tcPr marL="91447" marR="91447" marT="45712" marB="4571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91447" marR="91447" marT="45712" marB="4571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852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Численность НКО (кроме государственных, муниципальных учреждений, политических партий, госкомпаний и госкорпораций)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(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</a:t>
                      </a: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i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/B)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7" marR="91447" marT="45712" marB="4571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91447" marR="91447" marT="45712" marB="4571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0,1</a:t>
                      </a:r>
                    </a:p>
                  </a:txBody>
                  <a:tcPr marL="91447" marR="91447" marT="45712" marB="4571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547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Значение рейтинга заявки субъекта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(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R</a:t>
                      </a: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i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/R)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7" marR="91447" marT="45712" marB="4571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91447" marR="91447" marT="45712" marB="4571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0,3</a:t>
                      </a:r>
                    </a:p>
                  </a:txBody>
                  <a:tcPr marL="91447" marR="91447" marT="45712" marB="4571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-19050" y="-22225"/>
            <a:ext cx="9144000" cy="90328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bg1"/>
                </a:solidFill>
                <a:cs typeface="+mn-cs"/>
              </a:rPr>
              <a:t>Изменение формулы расчета субсидии, получаемой субъектом, прошедшим конкурсный отбор</a:t>
            </a:r>
            <a:endParaRPr lang="ru-RU" sz="2400" b="1" dirty="0">
              <a:solidFill>
                <a:schemeClr val="bg1"/>
              </a:solidFill>
              <a:cs typeface="+mn-cs"/>
            </a:endParaRPr>
          </a:p>
        </p:txBody>
      </p:sp>
      <p:sp>
        <p:nvSpPr>
          <p:cNvPr id="22561" name="Нижний колонтитул 6"/>
          <p:cNvSpPr txBox="1">
            <a:spLocks noGrp="1"/>
          </p:cNvSpPr>
          <p:nvPr/>
        </p:nvSpPr>
        <p:spPr bwMode="auto">
          <a:xfrm>
            <a:off x="2771775" y="6343650"/>
            <a:ext cx="4041775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400">
                <a:solidFill>
                  <a:schemeClr val="tx2"/>
                </a:solidFill>
              </a:rPr>
              <a:t>Минэкономразвития России</a:t>
            </a:r>
          </a:p>
        </p:txBody>
      </p:sp>
      <p:sp>
        <p:nvSpPr>
          <p:cNvPr id="9" name="Номер слайда 13"/>
          <p:cNvSpPr txBox="1">
            <a:spLocks noGrp="1"/>
          </p:cNvSpPr>
          <p:nvPr/>
        </p:nvSpPr>
        <p:spPr>
          <a:xfrm>
            <a:off x="8626475" y="6291263"/>
            <a:ext cx="533400" cy="36512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D8234B4E-F78C-4B13-B049-3DB09AD7EB64}" type="slidenum">
              <a:rPr lang="ru-RU" b="1">
                <a:solidFill>
                  <a:schemeClr val="bg1"/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4</a:t>
            </a:fld>
            <a:endParaRPr lang="ru-RU" b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22563" name="TextBox 2"/>
          <p:cNvSpPr txBox="1">
            <a:spLocks noChangeArrowheads="1"/>
          </p:cNvSpPr>
          <p:nvPr/>
        </p:nvSpPr>
        <p:spPr bwMode="auto">
          <a:xfrm>
            <a:off x="473075" y="5157788"/>
            <a:ext cx="815975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C</a:t>
            </a:r>
            <a:r>
              <a:rPr lang="en-US" sz="800"/>
              <a:t>1</a:t>
            </a:r>
            <a:r>
              <a:rPr lang="ru-RU" sz="1400"/>
              <a:t> – размер субсидий, распределяемых между субъектами;</a:t>
            </a:r>
            <a:endParaRPr lang="en-US" sz="1400"/>
          </a:p>
          <a:p>
            <a:r>
              <a:rPr lang="en-US" sz="1400"/>
              <a:t>N</a:t>
            </a:r>
            <a:r>
              <a:rPr lang="ru-RU" sz="1400"/>
              <a:t> – количество субъектов-победителей;</a:t>
            </a:r>
            <a:endParaRPr lang="en-US" sz="1400"/>
          </a:p>
          <a:p>
            <a:r>
              <a:rPr lang="en-US" sz="1400"/>
              <a:t>A</a:t>
            </a:r>
            <a:r>
              <a:rPr lang="en-US" sz="1000">
                <a:solidFill>
                  <a:srgbClr val="000000"/>
                </a:solidFill>
              </a:rPr>
              <a:t>i</a:t>
            </a:r>
            <a:r>
              <a:rPr lang="en-US" sz="1400">
                <a:solidFill>
                  <a:srgbClr val="000000"/>
                </a:solidFill>
              </a:rPr>
              <a:t>,</a:t>
            </a:r>
            <a:r>
              <a:rPr lang="en-US" sz="1400"/>
              <a:t> B</a:t>
            </a:r>
            <a:r>
              <a:rPr lang="en-US" sz="1000">
                <a:solidFill>
                  <a:srgbClr val="000000"/>
                </a:solidFill>
              </a:rPr>
              <a:t>i</a:t>
            </a:r>
            <a:r>
              <a:rPr lang="en-US" sz="1400">
                <a:solidFill>
                  <a:srgbClr val="000000"/>
                </a:solidFill>
              </a:rPr>
              <a:t>,</a:t>
            </a:r>
            <a:r>
              <a:rPr lang="en-US" sz="1400"/>
              <a:t> D</a:t>
            </a:r>
            <a:r>
              <a:rPr lang="en-US" sz="1000">
                <a:solidFill>
                  <a:srgbClr val="000000"/>
                </a:solidFill>
              </a:rPr>
              <a:t>i, </a:t>
            </a:r>
            <a:r>
              <a:rPr lang="en-US" sz="1400">
                <a:solidFill>
                  <a:srgbClr val="000000"/>
                </a:solidFill>
              </a:rPr>
              <a:t>R</a:t>
            </a:r>
            <a:r>
              <a:rPr lang="en-US" sz="1000">
                <a:solidFill>
                  <a:srgbClr val="000000"/>
                </a:solidFill>
              </a:rPr>
              <a:t>i</a:t>
            </a:r>
            <a:r>
              <a:rPr lang="en-US" sz="1400">
                <a:solidFill>
                  <a:srgbClr val="000000"/>
                </a:solidFill>
              </a:rPr>
              <a:t> – </a:t>
            </a:r>
            <a:r>
              <a:rPr lang="ru-RU" sz="1400">
                <a:solidFill>
                  <a:srgbClr val="000000"/>
                </a:solidFill>
              </a:rPr>
              <a:t>значение соответствующего показателя в данном субъекте;</a:t>
            </a:r>
          </a:p>
          <a:p>
            <a:r>
              <a:rPr lang="ru-RU" sz="1400">
                <a:solidFill>
                  <a:srgbClr val="000000"/>
                </a:solidFill>
              </a:rPr>
              <a:t>А, </a:t>
            </a:r>
            <a:r>
              <a:rPr lang="en-US" sz="1400">
                <a:solidFill>
                  <a:srgbClr val="000000"/>
                </a:solidFill>
              </a:rPr>
              <a:t>B, D, R – </a:t>
            </a:r>
            <a:r>
              <a:rPr lang="ru-RU" sz="1400">
                <a:solidFill>
                  <a:srgbClr val="000000"/>
                </a:solidFill>
              </a:rPr>
              <a:t>суммарное значение соответствующего показателя в победивших субъектах</a:t>
            </a:r>
            <a:endParaRPr lang="ru-RU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6"/>
          <p:cNvSpPr>
            <a:spLocks noChangeArrowheads="1"/>
          </p:cNvSpPr>
          <p:nvPr/>
        </p:nvSpPr>
        <p:spPr bwMode="auto">
          <a:xfrm>
            <a:off x="477838" y="3482975"/>
            <a:ext cx="8266112" cy="11747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 altLang="ru-RU" b="1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23598" name="Group 46"/>
          <p:cNvGraphicFramePr>
            <a:graphicFrameLocks noGrp="1"/>
          </p:cNvGraphicFramePr>
          <p:nvPr/>
        </p:nvGraphicFramePr>
        <p:xfrm>
          <a:off x="468313" y="981075"/>
          <a:ext cx="8424862" cy="3689350"/>
        </p:xfrm>
        <a:graphic>
          <a:graphicData uri="http://schemas.openxmlformats.org/drawingml/2006/table">
            <a:tbl>
              <a:tblPr/>
              <a:tblGrid>
                <a:gridCol w="7704137"/>
                <a:gridCol w="720725"/>
              </a:tblGrid>
              <a:tr h="582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Критерии 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(из приказа Минэкономразвития России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от 8 сентября 2011 г. № 465)</a:t>
                      </a:r>
                    </a:p>
                  </a:txBody>
                  <a:tcPr marL="91447" marR="91447" marT="45712" marB="4571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Вес</a:t>
                      </a:r>
                    </a:p>
                  </a:txBody>
                  <a:tcPr marL="91447" marR="91447" marT="45712" marB="4571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Доля расходов на субсидии СО НКО в общем объеме расходов бюджета  </a:t>
                      </a:r>
                    </a:p>
                  </a:txBody>
                  <a:tcPr marL="91447" marR="91447" marT="45712" marB="4571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 0,03    </a:t>
                      </a:r>
                    </a:p>
                  </a:txBody>
                  <a:tcPr marL="47625" marR="4762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506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Прирост количества некоммерческих организаций, обслуживающих домашние хозяйства (кроме государственных и муниципальных учреждений) (НКО-ДХ)</a:t>
                      </a:r>
                    </a:p>
                  </a:txBody>
                  <a:tcPr marL="91447" marR="91447" marT="45712" marB="4571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 0,05  </a:t>
                      </a:r>
                    </a:p>
                  </a:txBody>
                  <a:tcPr marL="47625" marR="4762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298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Прирост средней численности работников НКО-ДХ (без внешних совместителей)</a:t>
                      </a:r>
                    </a:p>
                  </a:txBody>
                  <a:tcPr marL="91447" marR="91447" marT="45712" marB="4571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 0,05    </a:t>
                      </a:r>
                    </a:p>
                  </a:txBody>
                  <a:tcPr marL="47625" marR="4762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298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Прирост объема услуг (выполненных работ), оказанных НКО-ДХ, в общем объеме ВРП</a:t>
                      </a:r>
                    </a:p>
                  </a:txBody>
                  <a:tcPr marL="91447" marR="91447" marT="45712" marB="4571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 0,01    </a:t>
                      </a:r>
                    </a:p>
                  </a:txBody>
                  <a:tcPr marL="47625" marR="4762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298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Прирост средней численности добровольцев НКО-ДХ</a:t>
                      </a:r>
                    </a:p>
                  </a:txBody>
                  <a:tcPr marL="91447" marR="91447" marT="45712" marB="4571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 0,05    </a:t>
                      </a:r>
                    </a:p>
                  </a:txBody>
                  <a:tcPr marL="47625" marR="4762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298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Количество НКО управления целевым капиталом   </a:t>
                      </a:r>
                    </a:p>
                  </a:txBody>
                  <a:tcPr marL="91447" marR="91447" marT="45712" marB="4571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 0,05    </a:t>
                      </a:r>
                    </a:p>
                  </a:txBody>
                  <a:tcPr marL="47625" marR="4762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506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Объем доходов от управления целевым капиталом НКО, НКО управления целевым капиталом, направленных на осуществление их уставной деятельности</a:t>
                      </a:r>
                    </a:p>
                  </a:txBody>
                  <a:tcPr marL="91447" marR="91447" marT="45712" marB="4571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0,01    </a:t>
                      </a:r>
                    </a:p>
                  </a:txBody>
                  <a:tcPr marL="47625" marR="4762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506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Принятие и реализация субъектом Российской Федерации соответствующих нормативных правовых актов (в т.ч. наличие конкурсных процедур, госзаказа и т.д.)</a:t>
                      </a:r>
                    </a:p>
                  </a:txBody>
                  <a:tcPr marL="91447" marR="91447" marT="45712" marB="4571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0,75</a:t>
                      </a:r>
                    </a:p>
                  </a:txBody>
                  <a:tcPr marL="91447" marR="91447" marT="45712" marB="4571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-19050" y="-22225"/>
            <a:ext cx="9144000" cy="90328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bg1"/>
                </a:solidFill>
                <a:cs typeface="+mn-cs"/>
              </a:rPr>
              <a:t>Расчет рейтинга заявки субъекта</a:t>
            </a:r>
            <a:endParaRPr lang="ru-RU" sz="2400" b="1" dirty="0">
              <a:solidFill>
                <a:schemeClr val="bg1"/>
              </a:solidFill>
              <a:cs typeface="+mn-cs"/>
            </a:endParaRPr>
          </a:p>
        </p:txBody>
      </p:sp>
      <p:sp>
        <p:nvSpPr>
          <p:cNvPr id="24612" name="Нижний колонтитул 6"/>
          <p:cNvSpPr txBox="1">
            <a:spLocks noGrp="1"/>
          </p:cNvSpPr>
          <p:nvPr/>
        </p:nvSpPr>
        <p:spPr bwMode="auto">
          <a:xfrm>
            <a:off x="2771775" y="6343650"/>
            <a:ext cx="4041775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400">
                <a:solidFill>
                  <a:schemeClr val="tx2"/>
                </a:solidFill>
              </a:rPr>
              <a:t>Минэкономразвития России</a:t>
            </a:r>
          </a:p>
        </p:txBody>
      </p:sp>
      <p:sp>
        <p:nvSpPr>
          <p:cNvPr id="9" name="Номер слайда 13"/>
          <p:cNvSpPr txBox="1">
            <a:spLocks noGrp="1"/>
          </p:cNvSpPr>
          <p:nvPr/>
        </p:nvSpPr>
        <p:spPr>
          <a:xfrm>
            <a:off x="8626475" y="6291263"/>
            <a:ext cx="533400" cy="36512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38BF2F93-4CAE-443E-8D51-07D3CE64FB8B}" type="slidenum">
              <a:rPr lang="ru-RU" b="1">
                <a:solidFill>
                  <a:schemeClr val="bg1"/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5</a:t>
            </a:fld>
            <a:endParaRPr lang="ru-RU" b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9252" name="TextBox 6"/>
          <p:cNvSpPr txBox="1">
            <a:spLocks noChangeArrowheads="1"/>
          </p:cNvSpPr>
          <p:nvPr/>
        </p:nvSpPr>
        <p:spPr bwMode="auto">
          <a:xfrm>
            <a:off x="463550" y="4652963"/>
            <a:ext cx="8280400" cy="180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/>
              <a:t>     </a:t>
            </a:r>
            <a:r>
              <a:rPr lang="ru-RU" sz="1600" b="1"/>
              <a:t>В 2013 году только за счет учета рейтинга заявки: </a:t>
            </a:r>
          </a:p>
          <a:p>
            <a:pPr>
              <a:buFontTx/>
              <a:buChar char="-"/>
            </a:pPr>
            <a:r>
              <a:rPr lang="ru-RU" sz="1600"/>
              <a:t>субъект с лучшей заявкой получил бы на 3,3 млн. руб. больше субъекта, подготовившего худшую заявку;</a:t>
            </a:r>
          </a:p>
          <a:p>
            <a:pPr>
              <a:buFontTx/>
              <a:buChar char="-"/>
            </a:pPr>
            <a:r>
              <a:rPr lang="ru-RU" sz="1600"/>
              <a:t>такие субъекты, как Камчатский край (5,68 млн. руб.), Новгородская область (6,94 млн. руб.), ХМАО (6 млн. руб.), подготовившие сильные заявки, получили бы по одному только критерию оценки рейтинга соответственно: 4,84 млн. руб., 4,16 млн. руб. и 3,94 млн. руб.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7465" y="5104219"/>
            <a:ext cx="415498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3"/>
          <p:cNvSpPr>
            <a:spLocks noGrp="1"/>
          </p:cNvSpPr>
          <p:nvPr>
            <p:ph type="body" idx="4294967295"/>
          </p:nvPr>
        </p:nvSpPr>
        <p:spPr bwMode="auto">
          <a:xfrm>
            <a:off x="0" y="1268413"/>
            <a:ext cx="8893175" cy="496887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131763" indent="377825" algn="ctr">
              <a:buFont typeface="Wingdings" pitchFamily="2" charset="2"/>
              <a:buNone/>
              <a:tabLst>
                <a:tab pos="1076325" algn="l"/>
              </a:tabLst>
            </a:pPr>
            <a:endParaRPr lang="ru-RU" sz="1800" smtClean="0"/>
          </a:p>
        </p:txBody>
      </p:sp>
      <p:sp>
        <p:nvSpPr>
          <p:cNvPr id="26627" name="Rectangle 22"/>
          <p:cNvSpPr>
            <a:spLocks/>
          </p:cNvSpPr>
          <p:nvPr/>
        </p:nvSpPr>
        <p:spPr bwMode="auto">
          <a:xfrm>
            <a:off x="179388" y="115888"/>
            <a:ext cx="8713787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ru-RU" altLang="ru-RU" sz="2400" b="1">
                <a:solidFill>
                  <a:schemeClr val="bg1"/>
                </a:solidFill>
                <a:latin typeface="Calibri" pitchFamily="34" charset="0"/>
              </a:rPr>
              <a:t>Принятые изменения в </a:t>
            </a:r>
            <a:r>
              <a:rPr lang="ru-RU" sz="2400" b="1">
                <a:solidFill>
                  <a:schemeClr val="bg1"/>
                </a:solidFill>
                <a:latin typeface="Calibri" pitchFamily="34" charset="0"/>
              </a:rPr>
              <a:t>постановление Правительства Российской Федерации от 23 августа 2011 г. № 713</a:t>
            </a:r>
            <a:endParaRPr lang="ru-RU" altLang="ru-RU" sz="2400" b="1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132100" name="Group 4"/>
          <p:cNvGraphicFramePr>
            <a:graphicFrameLocks noGrp="1"/>
          </p:cNvGraphicFramePr>
          <p:nvPr/>
        </p:nvGraphicFramePr>
        <p:xfrm>
          <a:off x="0" y="-100013"/>
          <a:ext cx="9144000" cy="942976"/>
        </p:xfrm>
        <a:graphic>
          <a:graphicData uri="http://schemas.openxmlformats.org/drawingml/2006/table">
            <a:tbl>
              <a:tblPr/>
              <a:tblGrid>
                <a:gridCol w="8361363"/>
                <a:gridCol w="782637"/>
              </a:tblGrid>
              <a:tr h="942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Критерии оценки в части 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принятия и реализация регионов нормативных правовых актов по поддержке СО НКО</a:t>
                      </a:r>
                    </a:p>
                  </a:txBody>
                  <a:tcPr marL="91447" marR="91447" marT="45712" marB="4571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7" marR="91447" marT="45712" marB="4571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26636" name="Rectangle 12"/>
          <p:cNvSpPr>
            <a:spLocks noChangeArrowheads="1"/>
          </p:cNvSpPr>
          <p:nvPr/>
        </p:nvSpPr>
        <p:spPr bwMode="auto">
          <a:xfrm>
            <a:off x="323850" y="912813"/>
            <a:ext cx="8497888" cy="556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2438"/>
            <a:r>
              <a:rPr lang="ru-RU" sz="2000" b="1"/>
              <a:t>Ранее утвержденные критерии:</a:t>
            </a:r>
          </a:p>
          <a:p>
            <a:pPr indent="452438"/>
            <a:endParaRPr lang="ru-RU" sz="800" b="1"/>
          </a:p>
          <a:p>
            <a:pPr indent="452438">
              <a:buFontTx/>
              <a:buChar char="•"/>
            </a:pPr>
            <a:r>
              <a:rPr lang="ru-RU" sz="1600"/>
              <a:t>реализация механизма распределения </a:t>
            </a:r>
            <a:r>
              <a:rPr lang="ru-RU" sz="1600" b="1"/>
              <a:t>бюджетного финансирования оказания социальных услуг на конкурсной основе</a:t>
            </a:r>
            <a:r>
              <a:rPr lang="ru-RU" sz="1600"/>
              <a:t> путем предоставления бюджетных субсидий либо реализацию механизма закупок работ (услуг) для государственных и муниципальных нужд</a:t>
            </a:r>
          </a:p>
          <a:p>
            <a:pPr indent="452438">
              <a:buFontTx/>
              <a:buChar char="•"/>
            </a:pPr>
            <a:endParaRPr lang="ru-RU" sz="800"/>
          </a:p>
          <a:p>
            <a:pPr indent="452438">
              <a:buFontTx/>
              <a:buChar char="•"/>
            </a:pPr>
            <a:endParaRPr lang="ru-RU" sz="200"/>
          </a:p>
          <a:p>
            <a:pPr indent="452438">
              <a:buFontTx/>
              <a:buChar char="•"/>
            </a:pPr>
            <a:r>
              <a:rPr lang="ru-RU" sz="1600"/>
              <a:t>предоставление СО НКО и организациям, предоставляющим им благотворительные пожертвования, </a:t>
            </a:r>
            <a:r>
              <a:rPr lang="ru-RU" sz="1600" b="1"/>
              <a:t>налоговых льгот</a:t>
            </a:r>
          </a:p>
          <a:p>
            <a:pPr indent="452438"/>
            <a:endParaRPr lang="ru-RU" sz="800"/>
          </a:p>
          <a:p>
            <a:pPr indent="452438">
              <a:buFontTx/>
              <a:buChar char="•"/>
            </a:pPr>
            <a:r>
              <a:rPr lang="ru-RU" sz="1600"/>
              <a:t>предоставление СО НКО </a:t>
            </a:r>
            <a:r>
              <a:rPr lang="ru-RU" sz="1600" b="1"/>
              <a:t>имущественной поддержки</a:t>
            </a:r>
            <a:r>
              <a:rPr lang="ru-RU" sz="1600"/>
              <a:t> в виде предоставления недвижимого имущества в аренду на льготных условиях или в безвозмездное пользование</a:t>
            </a:r>
          </a:p>
          <a:p>
            <a:pPr indent="452438"/>
            <a:endParaRPr lang="ru-RU" sz="800"/>
          </a:p>
          <a:p>
            <a:pPr indent="452438">
              <a:buFontTx/>
              <a:buChar char="•"/>
            </a:pPr>
            <a:r>
              <a:rPr lang="ru-RU" sz="1600"/>
              <a:t>обеспечение </a:t>
            </a:r>
            <a:r>
              <a:rPr lang="ru-RU" sz="1600" b="1"/>
              <a:t>информационной поддержки</a:t>
            </a:r>
            <a:r>
              <a:rPr lang="ru-RU" sz="1600"/>
              <a:t> деятельности СО НКО в СМИ, а также посредством социальной рекламы</a:t>
            </a:r>
          </a:p>
          <a:p>
            <a:pPr indent="452438"/>
            <a:endParaRPr lang="ru-RU" sz="800"/>
          </a:p>
          <a:p>
            <a:pPr indent="452438">
              <a:buFontTx/>
              <a:buChar char="•"/>
            </a:pPr>
            <a:r>
              <a:rPr lang="ru-RU" sz="1600"/>
              <a:t>формирование </a:t>
            </a:r>
            <a:r>
              <a:rPr lang="ru-RU" sz="1600" b="1"/>
              <a:t>попечительских (общественных, наблюдательных) советов</a:t>
            </a:r>
            <a:r>
              <a:rPr lang="ru-RU" sz="1600"/>
              <a:t> государственных и муниципальных учреждений социальной сферы с обеспечением привлечения участия в их работе заинтересованных СО НКО</a:t>
            </a:r>
          </a:p>
          <a:p>
            <a:pPr indent="452438">
              <a:buFontTx/>
              <a:buChar char="•"/>
            </a:pPr>
            <a:endParaRPr lang="ru-RU" sz="800"/>
          </a:p>
          <a:p>
            <a:pPr indent="452438">
              <a:buFontTx/>
              <a:buChar char="•"/>
            </a:pPr>
            <a:r>
              <a:rPr lang="ru-RU" sz="1600"/>
              <a:t>проведение </a:t>
            </a:r>
            <a:r>
              <a:rPr lang="ru-RU" sz="1600" b="1"/>
              <a:t>общественной экспертизы </a:t>
            </a:r>
            <a:r>
              <a:rPr lang="ru-RU" sz="1600"/>
              <a:t>проектов законов субъектов Российской Федерации, а также проектов нормативных правовых актов органов исполнительной власти субъектов Российской Федерации и органов местного самоуправления в части деятельности СО НКО</a:t>
            </a:r>
          </a:p>
        </p:txBody>
      </p:sp>
      <p:sp>
        <p:nvSpPr>
          <p:cNvPr id="35" name="Номер слайда 13"/>
          <p:cNvSpPr txBox="1">
            <a:spLocks noGrp="1"/>
          </p:cNvSpPr>
          <p:nvPr/>
        </p:nvSpPr>
        <p:spPr>
          <a:xfrm>
            <a:off x="8610600" y="6308725"/>
            <a:ext cx="533400" cy="36512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06373A2F-2779-4E3A-A44B-C8B0B0532FA5}" type="slidenum">
              <a:rPr lang="ru-RU" b="1">
                <a:solidFill>
                  <a:schemeClr val="bg1"/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6</a:t>
            </a:fld>
            <a:endParaRPr lang="ru-RU" b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3"/>
          <p:cNvSpPr>
            <a:spLocks noGrp="1"/>
          </p:cNvSpPr>
          <p:nvPr>
            <p:ph type="body" idx="4294967295"/>
          </p:nvPr>
        </p:nvSpPr>
        <p:spPr bwMode="auto">
          <a:xfrm>
            <a:off x="0" y="1268413"/>
            <a:ext cx="8893175" cy="496887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131763" indent="377825" algn="ctr">
              <a:buFont typeface="Wingdings" pitchFamily="2" charset="2"/>
              <a:buNone/>
              <a:tabLst>
                <a:tab pos="1076325" algn="l"/>
              </a:tabLst>
            </a:pPr>
            <a:endParaRPr lang="ru-RU" sz="1800" smtClean="0"/>
          </a:p>
        </p:txBody>
      </p:sp>
      <p:sp>
        <p:nvSpPr>
          <p:cNvPr id="27651" name="Rectangle 22"/>
          <p:cNvSpPr>
            <a:spLocks/>
          </p:cNvSpPr>
          <p:nvPr/>
        </p:nvSpPr>
        <p:spPr bwMode="auto">
          <a:xfrm>
            <a:off x="179388" y="115888"/>
            <a:ext cx="8713787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ru-RU" altLang="ru-RU" sz="2400" b="1">
                <a:solidFill>
                  <a:schemeClr val="bg1"/>
                </a:solidFill>
                <a:latin typeface="Calibri" pitchFamily="34" charset="0"/>
              </a:rPr>
              <a:t>Принятые изменения в </a:t>
            </a:r>
            <a:r>
              <a:rPr lang="ru-RU" sz="2400" b="1">
                <a:solidFill>
                  <a:schemeClr val="bg1"/>
                </a:solidFill>
                <a:latin typeface="Calibri" pitchFamily="34" charset="0"/>
              </a:rPr>
              <a:t>постановление Правительства Российской Федерации от 23 августа 2011 г. № 713</a:t>
            </a:r>
            <a:endParaRPr lang="ru-RU" altLang="ru-RU" sz="2400" b="1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101421" name="Group 45"/>
          <p:cNvGraphicFramePr>
            <a:graphicFrameLocks noGrp="1"/>
          </p:cNvGraphicFramePr>
          <p:nvPr/>
        </p:nvGraphicFramePr>
        <p:xfrm>
          <a:off x="0" y="-100013"/>
          <a:ext cx="9144000" cy="942976"/>
        </p:xfrm>
        <a:graphic>
          <a:graphicData uri="http://schemas.openxmlformats.org/drawingml/2006/table">
            <a:tbl>
              <a:tblPr/>
              <a:tblGrid>
                <a:gridCol w="8361363"/>
                <a:gridCol w="782637"/>
              </a:tblGrid>
              <a:tr h="942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Критерии оценки в части 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принятия и реализация регионов нормативных правовых актов по поддержке СО НКО</a:t>
                      </a:r>
                    </a:p>
                  </a:txBody>
                  <a:tcPr marL="91447" marR="91447" marT="45712" marB="4571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7" marR="91447" marT="45712" marB="4571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27660" name="Rectangle 39"/>
          <p:cNvSpPr>
            <a:spLocks noChangeArrowheads="1"/>
          </p:cNvSpPr>
          <p:nvPr/>
        </p:nvSpPr>
        <p:spPr bwMode="auto">
          <a:xfrm>
            <a:off x="900113" y="1090613"/>
            <a:ext cx="7921625" cy="4913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538163">
              <a:tabLst>
                <a:tab pos="538163" algn="l"/>
              </a:tabLst>
            </a:pPr>
            <a:r>
              <a:rPr lang="ru-RU" sz="2000" b="1"/>
              <a:t>Дополнительно утвержденные критерии:</a:t>
            </a:r>
          </a:p>
          <a:p>
            <a:pPr indent="538163">
              <a:tabLst>
                <a:tab pos="538163" algn="l"/>
              </a:tabLst>
            </a:pPr>
            <a:endParaRPr lang="ru-RU" sz="800" b="1"/>
          </a:p>
          <a:p>
            <a:pPr indent="538163">
              <a:tabLst>
                <a:tab pos="538163" algn="l"/>
              </a:tabLst>
            </a:pPr>
            <a:endParaRPr lang="ru-RU" b="1"/>
          </a:p>
          <a:p>
            <a:pPr indent="538163">
              <a:buFontTx/>
              <a:buChar char="•"/>
              <a:tabLst>
                <a:tab pos="538163" algn="l"/>
              </a:tabLst>
            </a:pPr>
            <a:r>
              <a:rPr lang="ru-RU"/>
              <a:t>формирование </a:t>
            </a:r>
            <a:r>
              <a:rPr lang="ru-RU" b="1"/>
              <a:t>независимой системы оценки качества </a:t>
            </a:r>
            <a:r>
              <a:rPr lang="ru-RU"/>
              <a:t>работы государственных (муниципальных) учреждений, оказывающих социальные услуги</a:t>
            </a:r>
          </a:p>
          <a:p>
            <a:pPr indent="538163">
              <a:buFontTx/>
              <a:buChar char="•"/>
              <a:tabLst>
                <a:tab pos="538163" algn="l"/>
              </a:tabLst>
            </a:pPr>
            <a:endParaRPr lang="ru-RU"/>
          </a:p>
          <a:p>
            <a:pPr indent="538163">
              <a:buFontTx/>
              <a:buChar char="•"/>
              <a:tabLst>
                <a:tab pos="538163" algn="l"/>
              </a:tabLst>
            </a:pPr>
            <a:r>
              <a:rPr lang="ru-RU"/>
              <a:t>содействие органам местного самоуправления в разработке и реализации мер по поддержке СО НКО </a:t>
            </a:r>
            <a:r>
              <a:rPr lang="ru-RU" b="1"/>
              <a:t>на территориях муниципальных образований</a:t>
            </a:r>
          </a:p>
          <a:p>
            <a:pPr indent="538163">
              <a:buFontTx/>
              <a:buChar char="•"/>
              <a:tabLst>
                <a:tab pos="538163" algn="l"/>
              </a:tabLst>
            </a:pPr>
            <a:endParaRPr lang="ru-RU"/>
          </a:p>
          <a:p>
            <a:pPr indent="538163">
              <a:buFontTx/>
              <a:buChar char="•"/>
              <a:tabLst>
                <a:tab pos="538163" algn="l"/>
              </a:tabLst>
            </a:pPr>
            <a:r>
              <a:rPr lang="ru-RU"/>
              <a:t>содействие развитию </a:t>
            </a:r>
            <a:r>
              <a:rPr lang="ru-RU" b="1"/>
              <a:t>кадрового потенциала</a:t>
            </a:r>
            <a:r>
              <a:rPr lang="ru-RU"/>
              <a:t> СО НКО, в том числе оказание им поддержки в области подготовки, переподготовки и повышения квалификации работников</a:t>
            </a:r>
          </a:p>
          <a:p>
            <a:pPr indent="538163">
              <a:buFontTx/>
              <a:buChar char="•"/>
              <a:tabLst>
                <a:tab pos="538163" algn="l"/>
              </a:tabLst>
            </a:pPr>
            <a:endParaRPr lang="ru-RU"/>
          </a:p>
          <a:p>
            <a:pPr indent="538163">
              <a:buFontTx/>
              <a:buChar char="•"/>
              <a:tabLst>
                <a:tab pos="538163" algn="l"/>
              </a:tabLst>
            </a:pPr>
            <a:r>
              <a:rPr lang="ru-RU"/>
              <a:t>осуществление </a:t>
            </a:r>
            <a:r>
              <a:rPr lang="ru-RU" b="1"/>
              <a:t>анализа и оценки эффективности мер</a:t>
            </a:r>
            <a:r>
              <a:rPr lang="ru-RU"/>
              <a:t>, направленных на развитие СО НКО в субъекте Российской Федерации, а также содействие указанной деятельности </a:t>
            </a:r>
          </a:p>
        </p:txBody>
      </p:sp>
      <p:sp>
        <p:nvSpPr>
          <p:cNvPr id="35" name="Номер слайда 13"/>
          <p:cNvSpPr txBox="1">
            <a:spLocks noGrp="1"/>
          </p:cNvSpPr>
          <p:nvPr/>
        </p:nvSpPr>
        <p:spPr>
          <a:xfrm>
            <a:off x="8610600" y="6308725"/>
            <a:ext cx="533400" cy="36512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E064E8F5-D4BB-4CBE-B00E-F14C7F039640}" type="slidenum">
              <a:rPr lang="ru-RU" b="1">
                <a:solidFill>
                  <a:schemeClr val="bg1"/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7</a:t>
            </a:fld>
            <a:endParaRPr lang="ru-RU" b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AutoShape 11"/>
          <p:cNvSpPr>
            <a:spLocks noChangeArrowheads="1"/>
          </p:cNvSpPr>
          <p:nvPr/>
        </p:nvSpPr>
        <p:spPr bwMode="auto">
          <a:xfrm>
            <a:off x="3571875" y="4357688"/>
            <a:ext cx="5357813" cy="1870075"/>
          </a:xfrm>
          <a:prstGeom prst="roundRect">
            <a:avLst>
              <a:gd name="adj" fmla="val 16667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txBody>
          <a:bodyPr wrap="none" tIns="90000" bIns="90000" anchor="ctr"/>
          <a:lstStyle>
            <a:lvl1pPr eaLnBrk="0" hangingPunct="0">
              <a:defRPr b="1">
                <a:solidFill>
                  <a:schemeClr val="bg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bg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bg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bg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bg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altLang="ru-RU"/>
          </a:p>
        </p:txBody>
      </p:sp>
      <p:sp>
        <p:nvSpPr>
          <p:cNvPr id="9219" name="AutoShape 11"/>
          <p:cNvSpPr>
            <a:spLocks noChangeArrowheads="1"/>
          </p:cNvSpPr>
          <p:nvPr/>
        </p:nvSpPr>
        <p:spPr bwMode="auto">
          <a:xfrm>
            <a:off x="3571875" y="1071563"/>
            <a:ext cx="5400675" cy="2878137"/>
          </a:xfrm>
          <a:prstGeom prst="roundRect">
            <a:avLst>
              <a:gd name="adj" fmla="val 16667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wrap="none" tIns="90000" bIns="90000" anchor="ctr"/>
          <a:lstStyle>
            <a:lvl1pPr eaLnBrk="0" hangingPunct="0">
              <a:defRPr b="1">
                <a:solidFill>
                  <a:schemeClr val="bg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bg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bg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bg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bg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altLang="ru-RU"/>
          </a:p>
        </p:txBody>
      </p:sp>
      <p:sp>
        <p:nvSpPr>
          <p:cNvPr id="28676" name="AutoShape 12"/>
          <p:cNvSpPr>
            <a:spLocks noChangeArrowheads="1"/>
          </p:cNvSpPr>
          <p:nvPr/>
        </p:nvSpPr>
        <p:spPr bwMode="auto">
          <a:xfrm>
            <a:off x="395288" y="1052513"/>
            <a:ext cx="3455987" cy="295275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 altLang="ru-RU" b="1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8677" name="AutoShape 6"/>
          <p:cNvSpPr>
            <a:spLocks noChangeArrowheads="1"/>
          </p:cNvSpPr>
          <p:nvPr/>
        </p:nvSpPr>
        <p:spPr bwMode="auto">
          <a:xfrm>
            <a:off x="346075" y="1141413"/>
            <a:ext cx="3146425" cy="28638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 altLang="ru-RU" b="1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8678" name="Text Box 8"/>
          <p:cNvSpPr txBox="1">
            <a:spLocks noChangeArrowheads="1"/>
          </p:cNvSpPr>
          <p:nvPr/>
        </p:nvSpPr>
        <p:spPr bwMode="auto">
          <a:xfrm>
            <a:off x="473075" y="1466850"/>
            <a:ext cx="2892425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>
                <a:solidFill>
                  <a:schemeClr val="bg1"/>
                </a:solidFill>
                <a:latin typeface="Calibri" pitchFamily="34" charset="0"/>
              </a:rPr>
              <a:t>Межсекторальные меры поддержки негосударственных организаций по всем отраслям социальной сферы</a:t>
            </a:r>
            <a:endParaRPr lang="ru-RU" altLang="ru-RU" sz="2000">
              <a:solidFill>
                <a:schemeClr val="bg1"/>
              </a:solidFill>
            </a:endParaRPr>
          </a:p>
        </p:txBody>
      </p:sp>
      <p:sp>
        <p:nvSpPr>
          <p:cNvPr id="28679" name="Text Box 10"/>
          <p:cNvSpPr txBox="1">
            <a:spLocks noChangeArrowheads="1"/>
          </p:cNvSpPr>
          <p:nvPr/>
        </p:nvSpPr>
        <p:spPr bwMode="auto">
          <a:xfrm>
            <a:off x="3924300" y="1143000"/>
            <a:ext cx="5230813" cy="302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ru-RU" sz="1600" b="1">
                <a:solidFill>
                  <a:schemeClr val="bg1"/>
                </a:solidFill>
                <a:latin typeface="Calibri" pitchFamily="34" charset="0"/>
              </a:rPr>
              <a:t>Формирование условий расширения </a:t>
            </a:r>
          </a:p>
          <a:p>
            <a:pPr marL="285750" indent="-285750">
              <a:buFont typeface="Arial" charset="0"/>
              <a:buNone/>
            </a:pPr>
            <a:r>
              <a:rPr lang="ru-RU" sz="1600" b="1">
                <a:solidFill>
                  <a:schemeClr val="bg1"/>
                </a:solidFill>
                <a:latin typeface="Calibri" pitchFamily="34" charset="0"/>
              </a:rPr>
              <a:t>       доступа негосударственных организаций к бюджетному финансированию услуг в социальной сфере</a:t>
            </a:r>
          </a:p>
          <a:p>
            <a:pPr marL="285750" indent="-285750">
              <a:buFont typeface="Arial" charset="0"/>
              <a:buChar char="•"/>
            </a:pPr>
            <a:endParaRPr lang="ru-RU" sz="1600" b="1">
              <a:solidFill>
                <a:schemeClr val="bg1"/>
              </a:solidFill>
              <a:latin typeface="Calibri" pitchFamily="34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ru-RU" sz="1600" b="1">
                <a:solidFill>
                  <a:schemeClr val="bg1"/>
                </a:solidFill>
                <a:latin typeface="Calibri" pitchFamily="34" charset="0"/>
              </a:rPr>
              <a:t>Развитие механизмов поддержки СО НКО  и субъектов социального предпринимательства</a:t>
            </a:r>
          </a:p>
          <a:p>
            <a:pPr marL="285750" indent="-285750">
              <a:buFont typeface="Arial" charset="0"/>
              <a:buChar char="•"/>
            </a:pPr>
            <a:endParaRPr lang="ru-RU" sz="1600" b="1">
              <a:solidFill>
                <a:schemeClr val="bg1"/>
              </a:solidFill>
              <a:latin typeface="Calibri" pitchFamily="34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ru-RU" sz="1600" b="1">
                <a:solidFill>
                  <a:schemeClr val="bg1"/>
                </a:solidFill>
                <a:latin typeface="Calibri" pitchFamily="34" charset="0"/>
              </a:rPr>
              <a:t>Мероприятия по развитию механизмов ГЧП в социальной сфере</a:t>
            </a:r>
          </a:p>
          <a:p>
            <a:pPr marL="285750" indent="-285750">
              <a:buFont typeface="Arial" charset="0"/>
              <a:buChar char="•"/>
            </a:pPr>
            <a:endParaRPr lang="ru-RU" sz="1600" b="1">
              <a:solidFill>
                <a:schemeClr val="bg1"/>
              </a:solidFill>
              <a:latin typeface="Calibri" pitchFamily="34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ru-RU" sz="1600" b="1">
                <a:solidFill>
                  <a:schemeClr val="bg1"/>
                </a:solidFill>
                <a:latin typeface="Calibri" pitchFamily="34" charset="0"/>
              </a:rPr>
              <a:t>роведение пилотных проектов в регионах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-19050" y="-22225"/>
            <a:ext cx="9144000" cy="90328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chemeClr val="bg1"/>
                </a:solidFill>
                <a:cs typeface="+mn-cs"/>
              </a:rPr>
              <a:t>Меры по расширению </a:t>
            </a:r>
            <a:r>
              <a:rPr lang="ru-RU" sz="2000" b="1" dirty="0">
                <a:solidFill>
                  <a:schemeClr val="bg1"/>
                </a:solidFill>
                <a:cs typeface="+mn-cs"/>
              </a:rPr>
              <a:t>участия негосударственных организаций в предоставлении услуг в социальной </a:t>
            </a:r>
            <a:r>
              <a:rPr lang="ru-RU" sz="2000" b="1" dirty="0" smtClean="0">
                <a:solidFill>
                  <a:schemeClr val="bg1"/>
                </a:solidFill>
                <a:cs typeface="+mn-cs"/>
              </a:rPr>
              <a:t>сфере </a:t>
            </a:r>
            <a:r>
              <a:rPr lang="ru-RU" sz="2000" b="1" smtClean="0">
                <a:solidFill>
                  <a:schemeClr val="bg1"/>
                </a:solidFill>
                <a:cs typeface="+mn-cs"/>
              </a:rPr>
              <a:t>(Дорожная карта)</a:t>
            </a:r>
            <a:endParaRPr lang="ru-RU" sz="2000" b="1" dirty="0">
              <a:solidFill>
                <a:schemeClr val="bg1"/>
              </a:solidFill>
              <a:cs typeface="+mn-cs"/>
            </a:endParaRPr>
          </a:p>
        </p:txBody>
      </p:sp>
      <p:sp>
        <p:nvSpPr>
          <p:cNvPr id="28681" name="AutoShape 6"/>
          <p:cNvSpPr>
            <a:spLocks noChangeArrowheads="1"/>
          </p:cNvSpPr>
          <p:nvPr/>
        </p:nvSpPr>
        <p:spPr bwMode="auto">
          <a:xfrm>
            <a:off x="395288" y="4508500"/>
            <a:ext cx="3313112" cy="143986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 altLang="ru-RU" b="1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8682" name="AutoShape 12"/>
          <p:cNvSpPr>
            <a:spLocks noChangeArrowheads="1"/>
          </p:cNvSpPr>
          <p:nvPr/>
        </p:nvSpPr>
        <p:spPr bwMode="auto">
          <a:xfrm>
            <a:off x="547688" y="4508500"/>
            <a:ext cx="3232150" cy="1728788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 altLang="ru-RU" b="1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8683" name="AutoShape 6"/>
          <p:cNvSpPr>
            <a:spLocks noChangeArrowheads="1"/>
          </p:cNvSpPr>
          <p:nvPr/>
        </p:nvSpPr>
        <p:spPr bwMode="auto">
          <a:xfrm>
            <a:off x="379413" y="4508500"/>
            <a:ext cx="2752725" cy="172878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 altLang="ru-RU" b="1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8684" name="Text Box 8"/>
          <p:cNvSpPr txBox="1">
            <a:spLocks noChangeArrowheads="1"/>
          </p:cNvSpPr>
          <p:nvPr/>
        </p:nvSpPr>
        <p:spPr bwMode="auto">
          <a:xfrm>
            <a:off x="441325" y="4786313"/>
            <a:ext cx="26289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>
                <a:solidFill>
                  <a:schemeClr val="bg1"/>
                </a:solidFill>
                <a:latin typeface="Calibri" pitchFamily="34" charset="0"/>
              </a:rPr>
              <a:t>Приоритетные отрасли социальной сферы</a:t>
            </a:r>
            <a:endParaRPr lang="ru-RU" altLang="ru-RU" sz="2000">
              <a:solidFill>
                <a:schemeClr val="bg1"/>
              </a:solidFill>
            </a:endParaRPr>
          </a:p>
        </p:txBody>
      </p:sp>
      <p:sp>
        <p:nvSpPr>
          <p:cNvPr id="28685" name="Text Box 10"/>
          <p:cNvSpPr txBox="1">
            <a:spLocks noChangeArrowheads="1"/>
          </p:cNvSpPr>
          <p:nvPr/>
        </p:nvSpPr>
        <p:spPr bwMode="auto">
          <a:xfrm>
            <a:off x="3779838" y="4357688"/>
            <a:ext cx="4675187" cy="170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ts val="600"/>
              </a:spcBef>
              <a:buFont typeface="Arial" charset="0"/>
              <a:buChar char="•"/>
            </a:pPr>
            <a:r>
              <a:rPr lang="ru-RU" altLang="ru-RU" b="1">
                <a:solidFill>
                  <a:schemeClr val="bg1"/>
                </a:solidFill>
                <a:latin typeface="Calibri" pitchFamily="34" charset="0"/>
              </a:rPr>
              <a:t>Образование</a:t>
            </a:r>
          </a:p>
          <a:p>
            <a:pPr marL="342900" indent="-342900">
              <a:spcBef>
                <a:spcPts val="600"/>
              </a:spcBef>
              <a:buFont typeface="Arial" charset="0"/>
              <a:buChar char="•"/>
            </a:pPr>
            <a:r>
              <a:rPr lang="ru-RU" altLang="ru-RU" b="1">
                <a:solidFill>
                  <a:schemeClr val="bg1"/>
                </a:solidFill>
                <a:latin typeface="Calibri" pitchFamily="34" charset="0"/>
              </a:rPr>
              <a:t>Здравоохранение</a:t>
            </a:r>
          </a:p>
          <a:p>
            <a:pPr marL="342900" indent="-342900">
              <a:spcBef>
                <a:spcPts val="600"/>
              </a:spcBef>
              <a:buFont typeface="Arial" charset="0"/>
              <a:buChar char="•"/>
            </a:pPr>
            <a:r>
              <a:rPr lang="ru-RU" altLang="ru-RU" b="1">
                <a:solidFill>
                  <a:schemeClr val="bg1"/>
                </a:solidFill>
                <a:latin typeface="Calibri" pitchFamily="34" charset="0"/>
              </a:rPr>
              <a:t>Социальная защита и социальное обслуживание граждан</a:t>
            </a:r>
          </a:p>
          <a:p>
            <a:pPr marL="342900" indent="-342900">
              <a:spcBef>
                <a:spcPts val="600"/>
              </a:spcBef>
              <a:buFont typeface="Arial" charset="0"/>
              <a:buChar char="•"/>
            </a:pPr>
            <a:r>
              <a:rPr lang="ru-RU" altLang="ru-RU" b="1">
                <a:solidFill>
                  <a:schemeClr val="bg1"/>
                </a:solidFill>
                <a:latin typeface="Calibri" pitchFamily="34" charset="0"/>
              </a:rPr>
              <a:t>Культура</a:t>
            </a:r>
          </a:p>
        </p:txBody>
      </p:sp>
      <p:sp>
        <p:nvSpPr>
          <p:cNvPr id="35" name="Номер слайда 13"/>
          <p:cNvSpPr txBox="1">
            <a:spLocks noGrp="1"/>
          </p:cNvSpPr>
          <p:nvPr/>
        </p:nvSpPr>
        <p:spPr>
          <a:xfrm>
            <a:off x="8610600" y="6308725"/>
            <a:ext cx="533400" cy="36512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2A3FDF3A-9B6A-4D7A-BE6F-23F467FA7989}" type="slidenum">
              <a:rPr lang="ru-RU" b="1">
                <a:solidFill>
                  <a:schemeClr val="bg1"/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8</a:t>
            </a:fld>
            <a:endParaRPr lang="ru-RU" b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28687" name="Нижний колонтитул 6"/>
          <p:cNvSpPr txBox="1">
            <a:spLocks noGrp="1"/>
          </p:cNvSpPr>
          <p:nvPr/>
        </p:nvSpPr>
        <p:spPr bwMode="auto">
          <a:xfrm>
            <a:off x="2779713" y="6473825"/>
            <a:ext cx="4041775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400">
                <a:solidFill>
                  <a:schemeClr val="tx2"/>
                </a:solidFill>
              </a:rPr>
              <a:t>Минэкономразвития России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79388" y="981075"/>
            <a:ext cx="8785225" cy="54054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457200" indent="-457200">
              <a:buFont typeface="Arial" charset="0"/>
              <a:buNone/>
            </a:pPr>
            <a:r>
              <a:rPr lang="ru-RU" altLang="ru-RU" sz="2300" smtClean="0"/>
              <a:t> </a:t>
            </a:r>
          </a:p>
        </p:txBody>
      </p:sp>
      <p:sp>
        <p:nvSpPr>
          <p:cNvPr id="75780" name="AutoShape 4"/>
          <p:cNvSpPr>
            <a:spLocks noChangeArrowheads="1"/>
          </p:cNvSpPr>
          <p:nvPr/>
        </p:nvSpPr>
        <p:spPr bwMode="auto">
          <a:xfrm>
            <a:off x="290513" y="1125538"/>
            <a:ext cx="8502650" cy="863600"/>
          </a:xfrm>
          <a:prstGeom prst="flowChartAlternateProcess">
            <a:avLst/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ru-RU" sz="1600" b="1" dirty="0">
                <a:solidFill>
                  <a:schemeClr val="bg1"/>
                </a:solidFill>
              </a:rPr>
              <a:t>Профилактика социального сиротства, поддержка материнства и детства</a:t>
            </a:r>
            <a:endParaRPr lang="ru-RU" sz="1600" dirty="0">
              <a:solidFill>
                <a:schemeClr val="bg1"/>
              </a:solidFill>
              <a:cs typeface="+mn-cs"/>
            </a:endParaRPr>
          </a:p>
        </p:txBody>
      </p:sp>
      <p:sp>
        <p:nvSpPr>
          <p:cNvPr id="29700" name="AutoShape 5"/>
          <p:cNvSpPr>
            <a:spLocks noChangeArrowheads="1"/>
          </p:cNvSpPr>
          <p:nvPr/>
        </p:nvSpPr>
        <p:spPr bwMode="auto">
          <a:xfrm>
            <a:off x="346075" y="2146300"/>
            <a:ext cx="8410575" cy="4144963"/>
          </a:xfrm>
          <a:prstGeom prst="flowChartAlternateProcess">
            <a:avLst/>
          </a:prstGeom>
          <a:solidFill>
            <a:schemeClr val="bg2">
              <a:alpha val="81175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 sz="1600"/>
          </a:p>
        </p:txBody>
      </p:sp>
      <p:sp>
        <p:nvSpPr>
          <p:cNvPr id="29701" name="Text Box 6"/>
          <p:cNvSpPr txBox="1">
            <a:spLocks noChangeArrowheads="1"/>
          </p:cNvSpPr>
          <p:nvPr/>
        </p:nvSpPr>
        <p:spPr bwMode="auto">
          <a:xfrm>
            <a:off x="1042988" y="2276475"/>
            <a:ext cx="7273925" cy="397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 eaLnBrk="0" hangingPunct="0">
              <a:buFont typeface="Arial" charset="0"/>
              <a:buChar char="•"/>
            </a:pPr>
            <a:r>
              <a:rPr lang="ru-RU"/>
              <a:t>Благотворительный фонд профилактики социального сиротства</a:t>
            </a:r>
          </a:p>
          <a:p>
            <a:pPr marL="285750" indent="-285750" eaLnBrk="0" hangingPunct="0">
              <a:buFont typeface="Arial" charset="0"/>
              <a:buChar char="•"/>
            </a:pPr>
            <a:r>
              <a:rPr lang="ru-RU"/>
              <a:t>Автономная некоммерческая организация «Региональный центр практической психологии и социальной работы «ВЕКТОР»</a:t>
            </a:r>
          </a:p>
          <a:p>
            <a:pPr marL="285750" indent="-285750" eaLnBrk="0" hangingPunct="0">
              <a:buFont typeface="Arial" charset="0"/>
              <a:buChar char="•"/>
            </a:pPr>
            <a:r>
              <a:rPr lang="ru-RU"/>
              <a:t>Благотворительный фонд «Дорога к дому» </a:t>
            </a:r>
          </a:p>
          <a:p>
            <a:pPr marL="285750" indent="-285750" eaLnBrk="0" hangingPunct="0">
              <a:buFont typeface="Arial" charset="0"/>
              <a:buChar char="•"/>
            </a:pPr>
            <a:r>
              <a:rPr lang="ru-RU"/>
              <a:t>Фонд «Национальный фонд защиты детей от жестокого обращения»</a:t>
            </a:r>
          </a:p>
          <a:p>
            <a:pPr marL="285750" indent="-285750" eaLnBrk="0" hangingPunct="0">
              <a:buFont typeface="Arial" charset="0"/>
              <a:buChar char="•"/>
            </a:pPr>
            <a:r>
              <a:rPr lang="ru-RU"/>
              <a:t>Межрегиональная общественная организация «Общественный центр «Судебно-правовая реформа»</a:t>
            </a:r>
          </a:p>
          <a:p>
            <a:pPr marL="285750" indent="-285750" eaLnBrk="0" hangingPunct="0">
              <a:buFont typeface="Arial" charset="0"/>
              <a:buChar char="•"/>
            </a:pPr>
            <a:r>
              <a:rPr lang="ru-RU"/>
              <a:t>Некоммерческая организация благотворительный фонд помощи детям-сиротам «Здесь и сейчас»</a:t>
            </a:r>
          </a:p>
          <a:p>
            <a:pPr marL="285750" indent="-285750" eaLnBrk="0" hangingPunct="0">
              <a:buFont typeface="Arial" charset="0"/>
              <a:buChar char="•"/>
            </a:pPr>
            <a:r>
              <a:rPr lang="ru-RU"/>
              <a:t>Некоммерческая организация «Благотворительный фонд социальной помощи и реабилитации»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0" y="4763"/>
            <a:ext cx="9144000" cy="90328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chemeClr val="bg1"/>
                </a:solidFill>
                <a:cs typeface="+mn-cs"/>
              </a:rPr>
              <a:t> Победители конкурса СО НКО: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chemeClr val="bg1"/>
                </a:solidFill>
                <a:cs typeface="+mn-cs"/>
              </a:rPr>
              <a:t>Центры </a:t>
            </a:r>
            <a:r>
              <a:rPr lang="ru-RU" sz="2000" b="1" dirty="0">
                <a:solidFill>
                  <a:schemeClr val="bg1"/>
                </a:solidFill>
                <a:cs typeface="+mn-cs"/>
              </a:rPr>
              <a:t>профессиональной компетенции по направлениям деятельности НКО</a:t>
            </a:r>
          </a:p>
        </p:txBody>
      </p:sp>
      <p:sp>
        <p:nvSpPr>
          <p:cNvPr id="17" name="Номер слайда 13"/>
          <p:cNvSpPr txBox="1">
            <a:spLocks noGrp="1"/>
          </p:cNvSpPr>
          <p:nvPr/>
        </p:nvSpPr>
        <p:spPr>
          <a:xfrm>
            <a:off x="8626475" y="6291263"/>
            <a:ext cx="533400" cy="36512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230B0187-8E85-426D-9634-C9D2E2B6D4D3}" type="slidenum">
              <a:rPr lang="ru-RU" b="1">
                <a:solidFill>
                  <a:schemeClr val="bg1"/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9</a:t>
            </a:fld>
            <a:endParaRPr lang="ru-RU" b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29704" name="Нижний колонтитул 6"/>
          <p:cNvSpPr txBox="1">
            <a:spLocks noGrp="1"/>
          </p:cNvSpPr>
          <p:nvPr/>
        </p:nvSpPr>
        <p:spPr bwMode="auto">
          <a:xfrm>
            <a:off x="2530475" y="6386513"/>
            <a:ext cx="40417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400">
                <a:solidFill>
                  <a:schemeClr val="tx2"/>
                </a:solidFill>
              </a:rPr>
              <a:t>Минэкономразвития России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_MEDRF_OLDLOGO_4_rus_ (2)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EDRF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Внутренние страницы 1">
  <a:themeElements>
    <a:clrScheme name="MEDRF">
      <a:dk1>
        <a:srgbClr val="000000"/>
      </a:dk1>
      <a:lt1>
        <a:srgbClr val="FFFFFF"/>
      </a:lt1>
      <a:dk2>
        <a:srgbClr val="0065BD"/>
      </a:dk2>
      <a:lt2>
        <a:srgbClr val="FFFFFF"/>
      </a:lt2>
      <a:accent1>
        <a:srgbClr val="FFFFFF"/>
      </a:accent1>
      <a:accent2>
        <a:srgbClr val="0065BD"/>
      </a:accent2>
      <a:accent3>
        <a:srgbClr val="00A1DE"/>
      </a:accent3>
      <a:accent4>
        <a:srgbClr val="009B48"/>
      </a:accent4>
      <a:accent5>
        <a:srgbClr val="FED100"/>
      </a:accent5>
      <a:accent6>
        <a:srgbClr val="D52B1E"/>
      </a:accent6>
      <a:hlink>
        <a:srgbClr val="0065BD"/>
      </a:hlink>
      <a:folHlink>
        <a:srgbClr val="D52B1E"/>
      </a:folHlink>
    </a:clrScheme>
    <a:fontScheme name="MEDRF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Внутренние страницы 2">
  <a:themeElements>
    <a:clrScheme name="MEDRF">
      <a:dk1>
        <a:srgbClr val="000000"/>
      </a:dk1>
      <a:lt1>
        <a:srgbClr val="FFFFFF"/>
      </a:lt1>
      <a:dk2>
        <a:srgbClr val="0065BD"/>
      </a:dk2>
      <a:lt2>
        <a:srgbClr val="FFFFFF"/>
      </a:lt2>
      <a:accent1>
        <a:srgbClr val="D8D8D8"/>
      </a:accent1>
      <a:accent2>
        <a:srgbClr val="0065BD"/>
      </a:accent2>
      <a:accent3>
        <a:srgbClr val="00A1DE"/>
      </a:accent3>
      <a:accent4>
        <a:srgbClr val="009B48"/>
      </a:accent4>
      <a:accent5>
        <a:srgbClr val="FED100"/>
      </a:accent5>
      <a:accent6>
        <a:srgbClr val="D52B1E"/>
      </a:accent6>
      <a:hlink>
        <a:srgbClr val="0065BD"/>
      </a:hlink>
      <a:folHlink>
        <a:srgbClr val="D52B1E"/>
      </a:folHlink>
    </a:clrScheme>
    <a:fontScheme name="MEDRF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Presentation_MEDRF_OLDLOGO_4_rus_ (2)</Template>
  <TotalTime>13</TotalTime>
  <Words>1279</Words>
  <Application>Microsoft Office PowerPoint</Application>
  <PresentationFormat>Экран (4:3)</PresentationFormat>
  <Paragraphs>232</Paragraphs>
  <Slides>16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5</vt:i4>
      </vt:variant>
      <vt:variant>
        <vt:lpstr>Заголовки слайдов</vt:lpstr>
      </vt:variant>
      <vt:variant>
        <vt:i4>16</vt:i4>
      </vt:variant>
    </vt:vector>
  </HeadingPairs>
  <TitlesOfParts>
    <vt:vector size="24" baseType="lpstr">
      <vt:lpstr>Arial</vt:lpstr>
      <vt:lpstr>Calibri</vt:lpstr>
      <vt:lpstr>Wingdings</vt:lpstr>
      <vt:lpstr>Presentation_MEDRF_OLDLOGO_4_rus_ (2)</vt:lpstr>
      <vt:lpstr>Внутренние страницы 1</vt:lpstr>
      <vt:lpstr>Внутренние страницы 2</vt:lpstr>
      <vt:lpstr>Presentation_MEDRF_OLDLOGO_4_rus_ (2)</vt:lpstr>
      <vt:lpstr>Presentation_MEDRF_OLDLOGO_4_rus_ (2)</vt:lpstr>
      <vt:lpstr>О реализации мер по государственной поддержке социально ориентированных некоммерческих организаций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предложениях по расширению участия негосударственных организаций в предоставлении услуг в социальной сфере</dc:title>
  <dc:creator/>
  <cp:lastModifiedBy/>
  <cp:revision>9</cp:revision>
  <dcterms:created xsi:type="dcterms:W3CDTF">2013-04-22T07:49:51Z</dcterms:created>
  <dcterms:modified xsi:type="dcterms:W3CDTF">2014-11-14T06:36:23Z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LCID">
    <vt:i4>1049</vt:i4>
  </property>
  <property fmtid="{D5CDD505-2E9C-101B-9397-08002B2CF9AE}" pid="3" name="_Version">
    <vt:lpwstr>12.0.4518</vt:lpwstr>
  </property>
</Properties>
</file>