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1" r:id="rId2"/>
    <p:sldId id="262" r:id="rId3"/>
    <p:sldId id="258" r:id="rId4"/>
    <p:sldId id="263" r:id="rId5"/>
    <p:sldId id="265" r:id="rId6"/>
    <p:sldId id="266" r:id="rId7"/>
    <p:sldId id="272" r:id="rId8"/>
    <p:sldId id="273" r:id="rId9"/>
    <p:sldId id="267" r:id="rId10"/>
    <p:sldId id="274" r:id="rId11"/>
    <p:sldId id="269" r:id="rId12"/>
    <p:sldId id="270" r:id="rId13"/>
    <p:sldId id="271" r:id="rId14"/>
    <p:sldId id="275" r:id="rId15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0845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Лист1!$A$2:$A$15</c:f>
              <c:strCache>
                <c:ptCount val="14"/>
                <c:pt idx="0">
                  <c:v>Поддержка социально уязвимых групп</c:v>
                </c:pt>
                <c:pt idx="1">
                  <c:v>Защита детства и семьи</c:v>
                </c:pt>
                <c:pt idx="2">
                  <c:v>Образование, просвещение</c:v>
                </c:pt>
                <c:pt idx="3">
                  <c:v>Культура, искусство</c:v>
                </c:pt>
                <c:pt idx="4">
                  <c:v>Спорт, физическое развитие, ЗОЖ</c:v>
                </c:pt>
                <c:pt idx="5">
                  <c:v>Защита прав человека</c:v>
                </c:pt>
                <c:pt idx="6">
                  <c:v>Духовное развитие</c:v>
                </c:pt>
                <c:pt idx="7">
                  <c:v>Здравоохранение</c:v>
                </c:pt>
                <c:pt idx="8">
                  <c:v>Развитие территорий, местных сообществ</c:v>
                </c:pt>
                <c:pt idx="9">
                  <c:v>Гражданское общество и развитие НКО-сектора</c:v>
                </c:pt>
                <c:pt idx="10">
                  <c:v>Наука</c:v>
                </c:pt>
                <c:pt idx="11">
                  <c:v>Экология, охрана окружающей среды</c:v>
                </c:pt>
                <c:pt idx="12">
                  <c:v>Экономическое развитие</c:v>
                </c:pt>
                <c:pt idx="13">
                  <c:v>Другое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46</c:v>
                </c:pt>
                <c:pt idx="1">
                  <c:v>20</c:v>
                </c:pt>
                <c:pt idx="2">
                  <c:v>18</c:v>
                </c:pt>
                <c:pt idx="3">
                  <c:v>17</c:v>
                </c:pt>
                <c:pt idx="4">
                  <c:v>14</c:v>
                </c:pt>
                <c:pt idx="5">
                  <c:v>8</c:v>
                </c:pt>
                <c:pt idx="6">
                  <c:v>7</c:v>
                </c:pt>
                <c:pt idx="7">
                  <c:v>6</c:v>
                </c:pt>
                <c:pt idx="8">
                  <c:v>4</c:v>
                </c:pt>
                <c:pt idx="9">
                  <c:v>3</c:v>
                </c:pt>
                <c:pt idx="10">
                  <c:v>2</c:v>
                </c:pt>
                <c:pt idx="11">
                  <c:v>0</c:v>
                </c:pt>
                <c:pt idx="12">
                  <c:v>0</c:v>
                </c:pt>
                <c:pt idx="1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776000"/>
        <c:axId val="183778688"/>
      </c:barChart>
      <c:catAx>
        <c:axId val="1837760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83778688"/>
        <c:crosses val="autoZero"/>
        <c:auto val="1"/>
        <c:lblAlgn val="ctr"/>
        <c:lblOffset val="100"/>
        <c:noMultiLvlLbl val="0"/>
      </c:catAx>
      <c:valAx>
        <c:axId val="1837786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83776000"/>
        <c:crosses val="autoZero"/>
        <c:crossBetween val="between"/>
        <c:majorUnit val="10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97479-44EC-4824-B02B-133FDBC16E7C}" type="datetimeFigureOut">
              <a:rPr lang="ru-RU" smtClean="0"/>
              <a:t>14.11.2014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18E52-5F7A-412C-9F8C-5B52B7226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738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91A6C-126E-4080-9B78-957182130CC4}" type="datetimeFigureOut">
              <a:rPr lang="ru-RU" smtClean="0"/>
              <a:t>14.11.2014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33BDC-3F38-47EE-BBE3-95C5694124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296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33BDC-3F38-47EE-BBE3-95C5694124C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566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grin\Desktop\Без имени-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" t="555"/>
          <a:stretch/>
        </p:blipFill>
        <p:spPr bwMode="auto">
          <a:xfrm>
            <a:off x="-102385" y="0"/>
            <a:ext cx="9253221" cy="686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091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612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19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8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16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97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53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56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8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94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90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38E1D-50D5-4B40-8B65-84A440CE8382}" type="datetimeFigureOut">
              <a:rPr lang="ru-RU" smtClean="0"/>
              <a:pPr/>
              <a:t>14.11.2014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F645C-3092-4328-96E0-1D70D3BC0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62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918648" cy="316835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НКО в Санкт-Петербурге - вклад в социально-экономическое развитие города и место в городских программах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4712568" cy="1417712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А.В. Орлова, Центр РНО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73533551"/>
              </p:ext>
            </p:extLst>
          </p:nvPr>
        </p:nvGraphicFramePr>
        <p:xfrm>
          <a:off x="467544" y="260648"/>
          <a:ext cx="78488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57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5281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73 НКО, получившие субсидии – это…*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5556" y="1124745"/>
            <a:ext cx="81009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400" dirty="0" smtClean="0"/>
              <a:t>2 080 сотрудников, из них постоянных – 604 сотрудника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400" dirty="0" smtClean="0"/>
              <a:t>около 6 800 волонтёров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400" dirty="0" smtClean="0"/>
              <a:t>не менее 1054 рабочих мест, созданных для инвалидов, социально неблагополучных детей и молодёжи и др.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400" dirty="0" smtClean="0"/>
              <a:t>привлечено более 733 000,00 тыс. рублей, из которых – почти 280 000,00 тыс. рублей – внебюджетные средства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400" dirty="0" smtClean="0"/>
              <a:t>объём реализованного гос. заказа на поставку товаров и услуг – почти 65 000,00 тыс. рублей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400" dirty="0" smtClean="0"/>
              <a:t>объём выплаченных налогов в бюджет Санкт-Петербурга – почти 70 000,00 тыс. рублей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52320" y="63093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2013 год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55902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09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2964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73 НКО, получившие субсидии – это…*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692697"/>
            <a:ext cx="842493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300" dirty="0" smtClean="0"/>
              <a:t>суммарно около 282 840 </a:t>
            </a:r>
            <a:r>
              <a:rPr lang="ru-RU" sz="2300" dirty="0" err="1" smtClean="0"/>
              <a:t>благополучателей</a:t>
            </a:r>
            <a:r>
              <a:rPr lang="ru-RU" sz="2300" dirty="0" smtClean="0"/>
              <a:t> </a:t>
            </a:r>
            <a:br>
              <a:rPr lang="ru-RU" sz="2300" dirty="0" smtClean="0"/>
            </a:br>
            <a:r>
              <a:rPr lang="ru-RU" sz="2300" dirty="0" smtClean="0"/>
              <a:t>(в среднем – 7 640 </a:t>
            </a:r>
            <a:r>
              <a:rPr lang="ru-RU" sz="2300" dirty="0" err="1" smtClean="0"/>
              <a:t>благополучателей</a:t>
            </a:r>
            <a:r>
              <a:rPr lang="ru-RU" sz="2300" dirty="0" smtClean="0"/>
              <a:t>)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300" dirty="0" smtClean="0"/>
              <a:t>из них 281 967 – при поддержке субсидий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300" dirty="0" smtClean="0"/>
              <a:t>более </a:t>
            </a:r>
            <a:r>
              <a:rPr lang="ru-RU" sz="2300" b="1" dirty="0" smtClean="0"/>
              <a:t>930 тысяч часов социального патронажа </a:t>
            </a:r>
            <a:r>
              <a:rPr lang="ru-RU" sz="2300" dirty="0" smtClean="0"/>
              <a:t>для более чем 6 тысяч пожилых людей, взрослых и детей </a:t>
            </a:r>
            <a:br>
              <a:rPr lang="ru-RU" sz="2300" dirty="0" smtClean="0"/>
            </a:br>
            <a:r>
              <a:rPr lang="ru-RU" sz="2300" dirty="0" smtClean="0"/>
              <a:t>с ограниченными возможностями здоровья и др.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300" dirty="0" smtClean="0"/>
              <a:t>почти </a:t>
            </a:r>
            <a:r>
              <a:rPr lang="ru-RU" sz="2300" b="1" dirty="0" smtClean="0"/>
              <a:t>300 тысяч часов социальной и медицинской реабилитации</a:t>
            </a:r>
            <a:r>
              <a:rPr lang="ru-RU" sz="2300" dirty="0" smtClean="0"/>
              <a:t> для почти 630 тысяч пожилых людей, взрослых и детей с ограниченными возможностями здоровья и др.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300" dirty="0" smtClean="0"/>
              <a:t>более </a:t>
            </a:r>
            <a:r>
              <a:rPr lang="ru-RU" sz="2300" b="1" dirty="0" smtClean="0"/>
              <a:t>22 тысяч часов информационно-консультационных услуг</a:t>
            </a:r>
            <a:r>
              <a:rPr lang="ru-RU" sz="2300" dirty="0" smtClean="0"/>
              <a:t> для почти 230 тысяч </a:t>
            </a:r>
            <a:r>
              <a:rPr lang="ru-RU" sz="2300" dirty="0" err="1" smtClean="0"/>
              <a:t>благополучателей</a:t>
            </a:r>
            <a:endParaRPr lang="ru-RU" sz="23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452320" y="63093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* 2013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74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29644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Уникальные услуги НКО: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775975"/>
            <a:ext cx="84969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поддерживающее трудоустройство для людей с инвалидностью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сопровождение на рабочих местах выпускников детских домов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уход и сопровождение детей, оставшихся без попечения родителей (т.н. «отказников»), в больницах города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работа Центра памяти и здоровья для людей страдающих болезнью Альцгеймера;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школы самопомощи для людей с различными заболеваниями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постоянно действующая группа дневного пребывания для молодых инвалидов с детства с ментальными нарушениями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комплексная реабилитация людей, зависимых от алкоголя и наркотиков, а также членов их семей (</a:t>
            </a:r>
            <a:r>
              <a:rPr lang="ru-RU" sz="2200" dirty="0" err="1" smtClean="0"/>
              <a:t>созависимых</a:t>
            </a:r>
            <a:r>
              <a:rPr lang="ru-RU" sz="2200" dirty="0" smtClean="0"/>
              <a:t>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ru-RU" sz="2200" dirty="0" smtClean="0"/>
              <a:t>развитие профессионального спорта для людей с инвалидностью, включая реабилитацию спортсменов с инвалидностью, закончивших спортивную карьеру</a:t>
            </a:r>
          </a:p>
        </p:txBody>
      </p:sp>
    </p:spTree>
    <p:extLst>
      <p:ext uri="{BB962C8B-B14F-4D97-AF65-F5344CB8AC3E}">
        <p14:creationId xmlns:p14="http://schemas.microsoft.com/office/powerpoint/2010/main" val="285691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64807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Идеальная господдержка СО НКО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208912" cy="4514056"/>
          </a:xfrm>
        </p:spPr>
        <p:txBody>
          <a:bodyPr>
            <a:normAutofit fontScale="77500" lnSpcReduction="20000"/>
          </a:bodyPr>
          <a:lstStyle/>
          <a:p>
            <a:pPr marL="457200" lvl="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замена системы возмещения затрат на систему (частичного) авансирования затрат;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внедрение системы единой координации государственной поддержки НКО, начиная от размещения информации заканчивая унификацией требований к заявкам и отчётам по субсидиям;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для повышения прозрачности деятельности НКО – получателей субсидий внести в реестр получателей господдержки графы с контактной информацией (ФИО руководителя, телефон, электронная почта);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переход на электронный документооборот, связанный с проведением конкурсов на выделение господдержки</a:t>
            </a:r>
          </a:p>
        </p:txBody>
      </p:sp>
    </p:spTree>
    <p:extLst>
      <p:ext uri="{BB962C8B-B14F-4D97-AF65-F5344CB8AC3E}">
        <p14:creationId xmlns:p14="http://schemas.microsoft.com/office/powerpoint/2010/main" val="274352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08912" cy="5112568"/>
          </a:xfrm>
        </p:spPr>
        <p:txBody>
          <a:bodyPr>
            <a:normAutofit/>
          </a:bodyPr>
          <a:lstStyle/>
          <a:p>
            <a:pPr algn="just"/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Генеральная цель Стратегии Санкт-Петербурга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– обеспечение стабильного улучшения качества жизни горожан и повышение глобальной конкурентоспособности Санкт-Петербурга на основе реализации национальных приоритетов развития, обеспечения устойчивого экономического роста и использования результатов </a:t>
            </a:r>
            <a:r>
              <a:rPr lang="ru-RU" sz="2700" b="1" dirty="0" err="1" smtClean="0">
                <a:solidFill>
                  <a:schemeClr val="tx2">
                    <a:lumMod val="75000"/>
                  </a:schemeClr>
                </a:solidFill>
              </a:rPr>
              <a:t>инновационно</a:t>
            </a: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-технологической  деятельности.</a:t>
            </a:r>
            <a:r>
              <a:rPr lang="en-US" sz="27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27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27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27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</a:rPr>
              <a:t>Сайт </a:t>
            </a:r>
            <a:r>
              <a:rPr lang="en-US" sz="2700" b="1" dirty="0">
                <a:solidFill>
                  <a:schemeClr val="tx2">
                    <a:lumMod val="75000"/>
                  </a:schemeClr>
                </a:solidFill>
              </a:rPr>
              <a:t>http://spbstrategy2030.ru/</a:t>
            </a:r>
            <a:endParaRPr lang="ru-RU" sz="27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620689"/>
          <a:ext cx="8712970" cy="6097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892"/>
                <a:gridCol w="2199572"/>
                <a:gridCol w="2232248"/>
                <a:gridCol w="2304258"/>
              </a:tblGrid>
              <a:tr h="102607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человеческого капитала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качества городской среды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Обеспечение устойчивого экономического роста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Обеспечение эффективности управления и развитие гражданского общества</a:t>
                      </a:r>
                      <a:endParaRPr lang="ru-RU" sz="1600" dirty="0"/>
                    </a:p>
                  </a:txBody>
                  <a:tcPr/>
                </a:tc>
              </a:tr>
              <a:tr h="114333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Укрепление здоровья населения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Экологическое благополучие</a:t>
                      </a:r>
                      <a:r>
                        <a:rPr lang="ru-RU" sz="1600" baseline="0" dirty="0" smtClean="0"/>
                        <a:t> и благоустройство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Экономический рост и экономика знаний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Совершенствование</a:t>
                      </a:r>
                      <a:r>
                        <a:rPr lang="ru-RU" baseline="0" dirty="0" smtClean="0"/>
                        <a:t> г</a:t>
                      </a:r>
                      <a:r>
                        <a:rPr lang="ru-RU" dirty="0" smtClean="0"/>
                        <a:t>осударственных</a:t>
                      </a:r>
                      <a:r>
                        <a:rPr lang="ru-RU" baseline="0" dirty="0" smtClean="0"/>
                        <a:t> и муниципальных услуг</a:t>
                      </a:r>
                      <a:endParaRPr lang="ru-RU" dirty="0"/>
                    </a:p>
                  </a:txBody>
                  <a:tcPr/>
                </a:tc>
              </a:tr>
              <a:tr h="102607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уровня</a:t>
                      </a:r>
                      <a:r>
                        <a:rPr lang="ru-RU" sz="1600" baseline="0" dirty="0" smtClean="0"/>
                        <a:t> образования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Сбалансированное социально-экономическое развитие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Благоприятный </a:t>
                      </a:r>
                      <a:r>
                        <a:rPr lang="ru-RU" dirty="0" err="1" smtClean="0"/>
                        <a:t>предприниматель-ский</a:t>
                      </a:r>
                      <a:r>
                        <a:rPr lang="ru-RU" dirty="0" smtClean="0"/>
                        <a:t> климат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Обеспечение безопасности</a:t>
                      </a:r>
                      <a:endParaRPr lang="ru-RU" dirty="0"/>
                    </a:p>
                  </a:txBody>
                  <a:tcPr/>
                </a:tc>
              </a:tr>
              <a:tr h="8794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Гармоничное развитие личности 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систем коммунальной инфраструктуры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Рациональное использование трудовых ресурсов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Консолидация гражданского общества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915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уровня физической культуры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Жилищное обеспечение и услуги ЖКХ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промышленности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814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Социальная поддержка населения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Безопасная и надежная транспортная система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Цели стратегии и перечень госпрограмм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284510"/>
              </p:ext>
            </p:extLst>
          </p:nvPr>
        </p:nvGraphicFramePr>
        <p:xfrm>
          <a:off x="251520" y="620689"/>
          <a:ext cx="8712970" cy="6097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892"/>
                <a:gridCol w="2199572"/>
                <a:gridCol w="2232248"/>
                <a:gridCol w="2304258"/>
              </a:tblGrid>
              <a:tr h="102607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человеческого капитала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качества городской среды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Обеспечение устойчивого экономического роста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Обеспечение эффективности управления и развитие гражданского общества</a:t>
                      </a:r>
                      <a:endParaRPr lang="ru-RU" sz="1600" dirty="0"/>
                    </a:p>
                  </a:txBody>
                  <a:tcPr/>
                </a:tc>
              </a:tr>
              <a:tr h="114333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Укрепление здоровья населения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Экологическое благополучие</a:t>
                      </a:r>
                      <a:r>
                        <a:rPr lang="ru-RU" sz="1600" baseline="0" dirty="0" smtClean="0"/>
                        <a:t> и благоустройство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Экономический рост и экономика знаний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Совершенствование</a:t>
                      </a:r>
                      <a:r>
                        <a:rPr lang="ru-RU" baseline="0" dirty="0" smtClean="0"/>
                        <a:t> г</a:t>
                      </a:r>
                      <a:r>
                        <a:rPr lang="ru-RU" dirty="0" smtClean="0"/>
                        <a:t>осударственных</a:t>
                      </a:r>
                      <a:r>
                        <a:rPr lang="ru-RU" baseline="0" dirty="0" smtClean="0"/>
                        <a:t> и муниципальных услуг</a:t>
                      </a:r>
                      <a:endParaRPr lang="ru-RU" dirty="0"/>
                    </a:p>
                  </a:txBody>
                  <a:tcPr/>
                </a:tc>
              </a:tr>
              <a:tr h="102607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уровня</a:t>
                      </a:r>
                      <a:r>
                        <a:rPr lang="ru-RU" sz="1600" baseline="0" dirty="0" smtClean="0"/>
                        <a:t> образования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Сбалансированное социально-экономическое развитие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Благоприятный </a:t>
                      </a:r>
                      <a:r>
                        <a:rPr lang="ru-RU" dirty="0" err="1" smtClean="0"/>
                        <a:t>предприниматель-ский</a:t>
                      </a:r>
                      <a:r>
                        <a:rPr lang="ru-RU" dirty="0" smtClean="0"/>
                        <a:t> климат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Обеспечение безопасности</a:t>
                      </a:r>
                      <a:endParaRPr lang="ru-RU" dirty="0"/>
                    </a:p>
                  </a:txBody>
                  <a:tcPr/>
                </a:tc>
              </a:tr>
              <a:tr h="8794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Гармоничное развитие личности 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систем коммунальной инфраструктуры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Рациональное использование трудовых ресурсов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Консолидация гражданского общества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915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уровня физической культуры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Жилищное обеспечение и услуги ЖКХ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промышленности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814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Социальная поддержка населения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Безопасная и надежная транспортная система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Цели стратегии и перечень госпрограмм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71800" y="1124744"/>
            <a:ext cx="5256584" cy="237626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ru-RU" dirty="0" smtClean="0"/>
              <a:t>Обеспечение приоритета профилактики в сфере охраны здоровья и развития первичной медико-санитарной помощи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Совершенствование системы обеспечения льготных категорий граждан лекарственными препаратами и специализированными продуктами</a:t>
            </a:r>
          </a:p>
          <a:p>
            <a:pPr algn="ctr"/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1691680" y="2276872"/>
            <a:ext cx="108012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620689"/>
          <a:ext cx="8712970" cy="6097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892"/>
                <a:gridCol w="2199572"/>
                <a:gridCol w="2232248"/>
                <a:gridCol w="2304258"/>
              </a:tblGrid>
              <a:tr h="102607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человеческого капитала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качества городской среды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Обеспечение устойчивого экономического роста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Обеспечение эффективности управления и развитие гражданского общества</a:t>
                      </a:r>
                      <a:endParaRPr lang="ru-RU" sz="1600" dirty="0"/>
                    </a:p>
                  </a:txBody>
                  <a:tcPr/>
                </a:tc>
              </a:tr>
              <a:tr h="114333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Укрепление здоровья населения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Экологическое благополучие</a:t>
                      </a:r>
                      <a:r>
                        <a:rPr lang="ru-RU" sz="1600" baseline="0" dirty="0" smtClean="0"/>
                        <a:t> и благоустройство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Экономический рост и экономика знаний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Совершенствование</a:t>
                      </a:r>
                      <a:r>
                        <a:rPr lang="ru-RU" baseline="0" dirty="0" smtClean="0"/>
                        <a:t> г</a:t>
                      </a:r>
                      <a:r>
                        <a:rPr lang="ru-RU" dirty="0" smtClean="0"/>
                        <a:t>осударственных</a:t>
                      </a:r>
                      <a:r>
                        <a:rPr lang="ru-RU" baseline="0" dirty="0" smtClean="0"/>
                        <a:t> и муниципальных услуг</a:t>
                      </a:r>
                      <a:endParaRPr lang="ru-RU" dirty="0"/>
                    </a:p>
                  </a:txBody>
                  <a:tcPr/>
                </a:tc>
              </a:tr>
              <a:tr h="102607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уровня</a:t>
                      </a:r>
                      <a:r>
                        <a:rPr lang="ru-RU" sz="1600" baseline="0" dirty="0" smtClean="0"/>
                        <a:t> образования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Сбалансированное социально-экономическое развитие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Благоприятный </a:t>
                      </a:r>
                      <a:r>
                        <a:rPr lang="ru-RU" dirty="0" err="1" smtClean="0"/>
                        <a:t>предприниматель-ский</a:t>
                      </a:r>
                      <a:r>
                        <a:rPr lang="ru-RU" dirty="0" smtClean="0"/>
                        <a:t> климат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Обеспечение безопасности</a:t>
                      </a:r>
                      <a:endParaRPr lang="ru-RU" dirty="0"/>
                    </a:p>
                  </a:txBody>
                  <a:tcPr/>
                </a:tc>
              </a:tr>
              <a:tr h="87948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Гармоничное развитие личности 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систем коммунальной инфраструктуры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Рациональное использование трудовых ресурсов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Консолидация гражданского общества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7915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Повышение уровня физической культуры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Жилищное обеспечение и услуги ЖКХ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Развитие промышленности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814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Социальная поддержка населения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Безопасная и надежная транспортная система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Цели стратегии и перечень госпрограмм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03848" y="3068960"/>
            <a:ext cx="5616624" cy="309634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r>
              <a:rPr lang="ru-RU" dirty="0" smtClean="0"/>
              <a:t>Эффективное управление территориями зеленых насаждений Санкт-Петербурга, сохранение защитных, оздоровительных и иных полезных функций указанных территорий, а также повышение их потенциала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Повышение </a:t>
            </a:r>
            <a:r>
              <a:rPr lang="ru-RU" dirty="0" err="1" smtClean="0"/>
              <a:t>адресности</a:t>
            </a:r>
            <a:r>
              <a:rPr lang="ru-RU" dirty="0" smtClean="0"/>
              <a:t> и доступности информации о состоянии окружающей среды, формирование экологической культуры населения и пропаганда бережного отношения к природе</a:t>
            </a:r>
          </a:p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419872" y="2492896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568952" cy="525658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Программа «Социальная поддержка граждан в Санкт-Петербурге на 2015-2020 г.»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2400" dirty="0" smtClean="0"/>
              <a:t>1. Повышение </a:t>
            </a:r>
            <a:r>
              <a:rPr lang="ru-RU" sz="2400" dirty="0"/>
              <a:t>уровня жизни граждан-получателей мер социальной поддержки</a:t>
            </a:r>
            <a:br>
              <a:rPr lang="ru-RU" sz="2400" dirty="0"/>
            </a:br>
            <a:r>
              <a:rPr lang="ru-RU" sz="2400" dirty="0" smtClean="0"/>
              <a:t>2. Совершенствование </a:t>
            </a:r>
            <a:r>
              <a:rPr lang="ru-RU" sz="2400" dirty="0"/>
              <a:t>системы социальной поддержки института семьи и детства</a:t>
            </a:r>
            <a:br>
              <a:rPr lang="ru-RU" sz="2400" dirty="0"/>
            </a:br>
            <a:r>
              <a:rPr lang="ru-RU" sz="2400" dirty="0" smtClean="0"/>
              <a:t>3. Повышение </a:t>
            </a:r>
            <a:r>
              <a:rPr lang="ru-RU" sz="2400" dirty="0"/>
              <a:t>уровня доступности социального обслуживания населения и качества оказания социальных услуг</a:t>
            </a:r>
            <a:br>
              <a:rPr lang="ru-RU" sz="2400" dirty="0"/>
            </a:br>
            <a:r>
              <a:rPr lang="ru-RU" sz="2400" dirty="0" smtClean="0"/>
              <a:t>4. Повышение </a:t>
            </a:r>
            <a:r>
              <a:rPr lang="ru-RU" sz="2400" dirty="0"/>
              <a:t>качества жизни граждан пожилого возраста</a:t>
            </a:r>
            <a:br>
              <a:rPr lang="ru-RU" sz="2400" dirty="0"/>
            </a:br>
            <a:r>
              <a:rPr lang="ru-RU" sz="2400" dirty="0" smtClean="0"/>
              <a:t>5. Повышения </a:t>
            </a:r>
            <a:r>
              <a:rPr lang="ru-RU" sz="2400" dirty="0"/>
              <a:t>уровня вовлеченности в систему оказания социальных услуг Санкт-Петербурга организаций и предприятий негосударственных форм собственности</a:t>
            </a:r>
            <a:br>
              <a:rPr lang="ru-RU" sz="2400" dirty="0"/>
            </a:br>
            <a:r>
              <a:rPr lang="ru-RU" sz="2400" dirty="0" smtClean="0"/>
              <a:t>6. Улучшение </a:t>
            </a:r>
            <a:r>
              <a:rPr lang="ru-RU" sz="2400" dirty="0"/>
              <a:t>условий жизнедеятельности лиц с </a:t>
            </a:r>
            <a:r>
              <a:rPr lang="ru-RU" sz="2400" dirty="0" smtClean="0"/>
              <a:t>ограниченными</a:t>
            </a:r>
            <a:br>
              <a:rPr lang="ru-RU" sz="2400" dirty="0" smtClean="0"/>
            </a:br>
            <a:r>
              <a:rPr lang="ru-RU" sz="2400" dirty="0"/>
              <a:t>возможностями</a:t>
            </a:r>
            <a:r>
              <a:rPr lang="ru-RU" sz="2400" dirty="0" smtClean="0"/>
              <a:t>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467545" y="333375"/>
            <a:ext cx="8136904" cy="6119961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Подпрограмма «Повышение эффективности государственной поддержки социально ориентированных некоммерческих организаций»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1. развитие прозрачности и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конкурентности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системы финансовой и имущественной поддержки СО НКО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2. развитие инфраструктуры поддержки СО НКО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3. повышение эффективности использования потенциала социального добровольчества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4. укрепление имиджа СО НКО, обеспечение открытости информации о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гос.поддержке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СО НКО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5. повышение эффективности использования экспертного потенциала СО НКО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6. обеспечение мониторинга развития СО НКО, в том числе с участием независимых экспертов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0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Некоторые цифры и мероприятия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280920" cy="4586064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Объем финансирования подпрограммы в 2015 году составляет 97 881,0 тыс. руб.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Пройдут мероприятия по обучению СО НКО участию в госзаказе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Будет разработан Закон СПб «О передаче в безвозмездное пользование объектов недвижимости, находящихся в собственности СПб»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Планируется создание Координационного совета исполнительных органов власти СПб по реализации подпрограммы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Проведение мониторинга эффективности реализации подпрограммы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260648"/>
            <a:ext cx="7992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Государственная поддержка НКО в Петербурге: </a:t>
            </a:r>
            <a:r>
              <a:rPr lang="ru-RU" sz="2800" dirty="0" smtClean="0">
                <a:solidFill>
                  <a:srgbClr val="002060"/>
                </a:solidFill>
              </a:rPr>
              <a:t>содержательные результаты и социально-экономические эффекты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2420888"/>
            <a:ext cx="8150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b="1" dirty="0" smtClean="0"/>
              <a:t>Исследование среди НКО – получателей государственных субсидий в 2013 году: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ru-RU" sz="2400" dirty="0" smtClean="0"/>
              <a:t>интервью с руководителями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ru-RU" sz="2400" dirty="0"/>
              <a:t>с</a:t>
            </a:r>
            <a:r>
              <a:rPr lang="ru-RU" sz="2400" dirty="0" smtClean="0"/>
              <a:t>бор и анализ статистических данных</a:t>
            </a:r>
          </a:p>
          <a:p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43867" y="4077072"/>
            <a:ext cx="79341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ru-RU" sz="2400" b="1" dirty="0"/>
              <a:t>Онлайн-опрос представителей НКО Санкт-Петербурга</a:t>
            </a:r>
            <a:r>
              <a:rPr lang="ru-RU" sz="2400" dirty="0"/>
              <a:t> </a:t>
            </a:r>
            <a:endParaRPr lang="ru-RU" sz="24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ru-RU" sz="2400" dirty="0" smtClean="0"/>
              <a:t>опыт </a:t>
            </a:r>
            <a:r>
              <a:rPr lang="ru-RU" sz="2400" dirty="0"/>
              <a:t>обращения за государственной </a:t>
            </a:r>
            <a:r>
              <a:rPr lang="ru-RU" sz="2400" dirty="0" smtClean="0"/>
              <a:t>поддержкой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ru-RU" sz="2400" dirty="0" smtClean="0"/>
              <a:t>мнения о государственной поддержке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1645146"/>
            <a:ext cx="8169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Поддержка Комитет по молодежной политике и взаимодействию с общественными организациями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44208" y="2348880"/>
            <a:ext cx="2376264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73 НКО</a:t>
            </a:r>
            <a:r>
              <a:rPr lang="ru-RU" sz="2000" dirty="0" smtClean="0"/>
              <a:t>, получившие в 2013 гос. субсидии на сумму 234625,754 тыс. рублей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87153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779</Words>
  <Application>Microsoft Office PowerPoint</Application>
  <PresentationFormat>Экран (4:3)</PresentationFormat>
  <Paragraphs>120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НКО в Санкт-Петербурге - вклад в социально-экономическое развитие города и место в городских программах</vt:lpstr>
      <vt:lpstr>Генеральная цель Стратегии Санкт-Петербурга   – обеспечение стабильного улучшения качества жизни горожан и повышение глобальной конкурентоспособности Санкт-Петербурга на основе реализации национальных приоритетов развития, обеспечения устойчивого экономического роста и использования результатов инновационно-технологической  деятельности.  Сайт http://spbstrategy2030.ru/</vt:lpstr>
      <vt:lpstr>Презентация PowerPoint</vt:lpstr>
      <vt:lpstr>Презентация PowerPoint</vt:lpstr>
      <vt:lpstr>Презентация PowerPoint</vt:lpstr>
      <vt:lpstr>Программа «Социальная поддержка граждан в Санкт-Петербурге на 2015-2020 г.»  1. Повышение уровня жизни граждан-получателей мер социальной поддержки 2. Совершенствование системы социальной поддержки института семьи и детства 3. Повышение уровня доступности социального обслуживания населения и качества оказания социальных услуг 4. Повышение качества жизни граждан пожилого возраста 5. Повышения уровня вовлеченности в систему оказания социальных услуг Санкт-Петербурга организаций и предприятий негосударственных форм собственности 6. Улучшение условий жизнедеятельности лиц с ограниченными возможностями  </vt:lpstr>
      <vt:lpstr>Подпрограмма «Повышение эффективности государственной поддержки социально ориентированных некоммерческих организаций»  1. развитие прозрачности и конкурентности системы финансовой и имущественной поддержки СО НКО 2. развитие инфраструктуры поддержки СО НКО 3. повышение эффективности использования потенциала социального добровольчества 4. укрепление имиджа СО НКО, обеспечение открытости информации о гос.поддержке СО НКО 5. повышение эффективности использования экспертного потенциала СО НКО 6. обеспечение мониторинга развития СО НКО, в том числе с участием независимых экспертов </vt:lpstr>
      <vt:lpstr>Некоторые цифры и мероприятия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Идеальная господдержка СО НКО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Крылова</dc:creator>
  <cp:lastModifiedBy>Petrocongress</cp:lastModifiedBy>
  <cp:revision>34</cp:revision>
  <cp:lastPrinted>2014-11-13T21:29:19Z</cp:lastPrinted>
  <dcterms:created xsi:type="dcterms:W3CDTF">2014-11-13T12:18:17Z</dcterms:created>
  <dcterms:modified xsi:type="dcterms:W3CDTF">2014-11-14T08:59:02Z</dcterms:modified>
</cp:coreProperties>
</file>