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83" r:id="rId3"/>
    <p:sldId id="287" r:id="rId4"/>
    <p:sldId id="288" r:id="rId5"/>
    <p:sldId id="289" r:id="rId6"/>
    <p:sldId id="290" r:id="rId7"/>
    <p:sldId id="291" r:id="rId8"/>
    <p:sldId id="292" r:id="rId9"/>
    <p:sldId id="293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17C2"/>
    <a:srgbClr val="17DCF1"/>
    <a:srgbClr val="9FF414"/>
    <a:srgbClr val="2BB50B"/>
    <a:srgbClr val="0CB4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567" autoAdjust="0"/>
  </p:normalViewPr>
  <p:slideViewPr>
    <p:cSldViewPr>
      <p:cViewPr varScale="1">
        <p:scale>
          <a:sx n="74" d="100"/>
          <a:sy n="74" d="100"/>
        </p:scale>
        <p:origin x="104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5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990600" y="1017588"/>
            <a:ext cx="7178675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>
            <a:off x="990600" y="1009650"/>
            <a:ext cx="7180263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769938" y="701675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7854950" y="74930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88" y="5357813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B4B7D-57AF-4035-92B1-4569D1897724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750" y="5357813"/>
            <a:ext cx="50339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475" y="5357813"/>
            <a:ext cx="554038" cy="3651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7B00EC9F-9944-42B7-8DD7-7343FB9C42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7BA74-B12B-4F93-8778-B784637C796B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333F9-5BC2-4ACA-8CDD-FEA314EE6C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6C8C3-333E-46C6-8686-2809AE5E72E5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B812F-D47F-4120-85C1-5B94454E2A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0A91B-1803-4618-98B9-DD466AC45EAF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7142C-78B9-4025-BF65-BFEA7DC558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8F5A5-32DC-4112-BF17-73EC1A8BD5EE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91431-441A-4CE6-89A7-DDFC53AFD7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32D34-3C50-43C4-AC7B-97A575B38B7D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F839C-9347-4D82-852C-7882BC43C7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A1A13-199D-4B45-B2F3-15BA0D94B088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8E0D5-ADAC-48D1-B29F-A823F8F62F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5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6"/>
          <p:cNvSpPr/>
          <p:nvPr/>
        </p:nvSpPr>
        <p:spPr>
          <a:xfrm rot="60000">
            <a:off x="4471988" y="603250"/>
            <a:ext cx="3787775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2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3"/>
          <p:cNvSpPr/>
          <p:nvPr/>
        </p:nvSpPr>
        <p:spPr>
          <a:xfrm rot="21540000">
            <a:off x="749300" y="576263"/>
            <a:ext cx="378936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2063" y="5886450"/>
            <a:ext cx="12128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7DAB83-24B5-4167-99DE-30943107E8FC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29300"/>
            <a:ext cx="35226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8088" y="5897563"/>
            <a:ext cx="5540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E829E-1A58-4467-8833-EBD84F90C0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2"/>
          <p:cNvSpPr/>
          <p:nvPr/>
        </p:nvSpPr>
        <p:spPr>
          <a:xfrm rot="21540000">
            <a:off x="744538" y="576263"/>
            <a:ext cx="3789362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28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29"/>
          <p:cNvSpPr/>
          <p:nvPr/>
        </p:nvSpPr>
        <p:spPr>
          <a:xfrm rot="60000">
            <a:off x="4464050" y="603250"/>
            <a:ext cx="3789363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ru-RU" noProof="0" smtClean="0"/>
              <a:t>Вставка рисунка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238" y="5888038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4FE056-B49D-4FAB-874E-FB63FE1F06E1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30888"/>
            <a:ext cx="33194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850" y="5900738"/>
            <a:ext cx="5540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44B521-F2EA-4190-98CF-0C57DE8550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0815D-5B60-4C26-95A6-1BD82C1D9F06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F3FF9-5FAE-440F-B4F2-EA98A2364D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66373-88BF-4F73-94C0-D0EF7D81113F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F34A6-B359-48BF-92BE-27B434DC66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838" y="574675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838" y="576263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32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 rot="1435684">
            <a:off x="544513" y="273050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 rot="4096196">
            <a:off x="8115300" y="29845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Title Placeholder 1"/>
          <p:cNvSpPr>
            <a:spLocks noGrp="1"/>
          </p:cNvSpPr>
          <p:nvPr>
            <p:ph type="title"/>
          </p:nvPr>
        </p:nvSpPr>
        <p:spPr bwMode="auto">
          <a:xfrm>
            <a:off x="1095375" y="817563"/>
            <a:ext cx="696436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заголовка</a:t>
            </a:r>
            <a:endParaRPr lang="en-US" smtClean="0"/>
          </a:p>
        </p:txBody>
      </p:sp>
      <p:sp>
        <p:nvSpPr>
          <p:cNvPr id="1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463675" y="2119313"/>
            <a:ext cx="6196013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775" y="5808663"/>
            <a:ext cx="1212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E60CE2D3-E935-4CD9-8204-7C25E624E511}" type="datetimeFigureOut">
              <a:rPr lang="en-US"/>
              <a:pPr>
                <a:defRPr/>
              </a:pPr>
              <a:t>11/19/2014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5808663"/>
            <a:ext cx="5540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800" y="5808663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20C8A750-69D2-478F-8BFB-BB0EBAB5C0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бъект 3"/>
          <p:cNvSpPr>
            <a:spLocks noGrp="1"/>
          </p:cNvSpPr>
          <p:nvPr>
            <p:ph idx="4294967295"/>
          </p:nvPr>
        </p:nvSpPr>
        <p:spPr>
          <a:xfrm>
            <a:off x="1463675" y="980729"/>
            <a:ext cx="6196013" cy="474221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ru-RU" sz="2000" dirty="0" smtClean="0">
              <a:solidFill>
                <a:srgbClr val="292929"/>
              </a:solidFill>
            </a:endParaRPr>
          </a:p>
          <a:p>
            <a:pPr marL="0" indent="0" algn="ctr">
              <a:buNone/>
            </a:pPr>
            <a:endParaRPr lang="ru-RU" sz="2000" dirty="0">
              <a:solidFill>
                <a:srgbClr val="292929"/>
              </a:solidFill>
            </a:endParaRPr>
          </a:p>
          <a:p>
            <a:pPr marL="0" indent="0" algn="ctr">
              <a:buNone/>
            </a:pPr>
            <a:endParaRPr lang="ru-RU" sz="2000" dirty="0">
              <a:solidFill>
                <a:srgbClr val="292929"/>
              </a:solidFill>
            </a:endParaRPr>
          </a:p>
          <a:p>
            <a:pPr marL="0" indent="0" algn="ctr">
              <a:buNone/>
            </a:pPr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Независимая оценка </a:t>
            </a:r>
            <a:r>
              <a:rPr lang="ru-RU" sz="2800" b="1" dirty="0">
                <a:solidFill>
                  <a:srgbClr val="00B050"/>
                </a:solidFill>
                <a:latin typeface="Monotype Corsiva" panose="03010101010201010101" pitchFamily="66" charset="0"/>
              </a:rPr>
              <a:t>качества работы организаций, оказывающих социальные услуги в сфере социального обслуживания населения Санкт-Петербурга</a:t>
            </a:r>
            <a:endParaRPr lang="ru-RU" sz="2800" b="1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r>
              <a:rPr lang="ru-RU" sz="2200" dirty="0" smtClean="0">
                <a:solidFill>
                  <a:srgbClr val="00B050"/>
                </a:solidFill>
                <a:latin typeface="Monotype Corsiva" pitchFamily="66" charset="0"/>
              </a:rPr>
              <a:t>Заметки психолога</a:t>
            </a:r>
          </a:p>
          <a:p>
            <a:endParaRPr lang="ru-RU" sz="2200" b="1" dirty="0">
              <a:latin typeface="Monotype Corsiva" pitchFamily="66" charset="0"/>
            </a:endParaRPr>
          </a:p>
          <a:p>
            <a:pPr marL="0" indent="0" algn="ctr">
              <a:buNone/>
            </a:pPr>
            <a:r>
              <a:rPr lang="ru-RU" sz="2200" b="1" dirty="0" smtClean="0">
                <a:solidFill>
                  <a:srgbClr val="00B050"/>
                </a:solidFill>
                <a:latin typeface="Monotype Corsiva" pitchFamily="66" charset="0"/>
              </a:rPr>
              <a:t>2014</a:t>
            </a:r>
          </a:p>
          <a:p>
            <a:pPr marL="0" indent="0" algn="ctr">
              <a:buNone/>
            </a:pPr>
            <a:r>
              <a:rPr lang="ru-RU" sz="2200" b="1" dirty="0" smtClean="0">
                <a:solidFill>
                  <a:srgbClr val="00B050"/>
                </a:solidFill>
                <a:latin typeface="Monotype Corsiva" pitchFamily="66" charset="0"/>
              </a:rPr>
              <a:t>Зинаида </a:t>
            </a:r>
            <a:r>
              <a:rPr lang="ru-RU" sz="2200" b="1" dirty="0" err="1" smtClean="0">
                <a:solidFill>
                  <a:srgbClr val="00B050"/>
                </a:solidFill>
                <a:latin typeface="Monotype Corsiva" pitchFamily="66" charset="0"/>
              </a:rPr>
              <a:t>Бодановская</a:t>
            </a:r>
            <a:endParaRPr lang="ru-RU" sz="2200" b="1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r>
              <a:rPr lang="ru-RU" sz="2200" b="1" dirty="0" smtClean="0">
                <a:solidFill>
                  <a:srgbClr val="00B050"/>
                </a:solidFill>
                <a:latin typeface="Monotype Corsiva" pitchFamily="66" charset="0"/>
              </a:rPr>
              <a:t>Председатель КС РБОО «</a:t>
            </a:r>
            <a:r>
              <a:rPr lang="ru-RU" sz="2200" b="1" dirty="0" err="1" smtClean="0">
                <a:solidFill>
                  <a:srgbClr val="00B050"/>
                </a:solidFill>
                <a:latin typeface="Monotype Corsiva" pitchFamily="66" charset="0"/>
              </a:rPr>
              <a:t>Азария</a:t>
            </a:r>
            <a:r>
              <a:rPr lang="ru-RU" sz="2200" b="1" dirty="0" smtClean="0">
                <a:solidFill>
                  <a:srgbClr val="00B050"/>
                </a:solidFill>
                <a:latin typeface="Monotype Corsiva" pitchFamily="66" charset="0"/>
              </a:rPr>
              <a:t>»</a:t>
            </a:r>
          </a:p>
          <a:p>
            <a:pPr>
              <a:buFont typeface="Brush Script MT" pitchFamily="66" charset="0"/>
              <a:buNone/>
            </a:pPr>
            <a:endParaRPr lang="ru-RU" sz="2200" dirty="0" smtClean="0">
              <a:solidFill>
                <a:srgbClr val="FF0000"/>
              </a:solidFill>
              <a:latin typeface="Monotype Corsiva" pitchFamily="66" charset="0"/>
            </a:endParaRPr>
          </a:p>
          <a:p>
            <a:endParaRPr lang="ru-RU" sz="2200" dirty="0" smtClean="0"/>
          </a:p>
          <a:p>
            <a:endParaRPr lang="ru-RU" sz="22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Оповещение и отбор организаций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sz="2200" dirty="0" smtClean="0">
                <a:solidFill>
                  <a:srgbClr val="00B050"/>
                </a:solidFill>
                <a:latin typeface="Monotype Corsiva" pitchFamily="66" charset="0"/>
              </a:rPr>
              <a:t>На этапе привлечения интерес проявили несколько десятков организаций – существует большой запрос и желание на подобную работу;</a:t>
            </a:r>
          </a:p>
          <a:p>
            <a:pPr marL="0" indent="0">
              <a:buNone/>
            </a:pPr>
            <a:endParaRPr lang="ru-RU" dirty="0" smtClean="0">
              <a:solidFill>
                <a:srgbClr val="00B050"/>
              </a:solidFill>
            </a:endParaRPr>
          </a:p>
          <a:p>
            <a:r>
              <a:rPr lang="ru-RU" sz="2200" dirty="0" smtClean="0">
                <a:solidFill>
                  <a:srgbClr val="00B050"/>
                </a:solidFill>
                <a:latin typeface="Monotype Corsiva" pitchFamily="66" charset="0"/>
              </a:rPr>
              <a:t>Отбор был естественным – количество сократилось в разы, зато «фильтром» являлась устойчивая мотивация;</a:t>
            </a:r>
          </a:p>
          <a:p>
            <a:endParaRPr lang="en-US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Обучение и адаптация организаций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Формальный этап – организованный инструктаж;</a:t>
            </a:r>
          </a:p>
          <a:p>
            <a:pPr marL="0" indent="0">
              <a:buNone/>
            </a:pPr>
            <a:endParaRPr lang="ru-RU" dirty="0" smtClean="0">
              <a:solidFill>
                <a:srgbClr val="00B050"/>
              </a:solidFill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Неформальный этап – работа в «поле», </a:t>
            </a:r>
            <a:r>
              <a:rPr lang="ru-RU" dirty="0" err="1" smtClean="0">
                <a:solidFill>
                  <a:srgbClr val="00B050"/>
                </a:solidFill>
                <a:latin typeface="Monotype Corsiva" pitchFamily="66" charset="0"/>
              </a:rPr>
              <a:t>перенятие</a:t>
            </a:r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 опыта в процессе «включенного» наблюдения;</a:t>
            </a:r>
          </a:p>
          <a:p>
            <a:endParaRPr lang="ru-RU" dirty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Горизонтальные связи – рабочие группы и совещания;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82344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Карьерное продвижение в проекте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Высокий запрос на руководителей групп позволял довольно быстро занимать управленческие позиции;</a:t>
            </a:r>
          </a:p>
          <a:p>
            <a:pPr marL="0" indent="0">
              <a:buNone/>
            </a:pPr>
            <a:endParaRPr lang="ru-RU" dirty="0" smtClean="0">
              <a:solidFill>
                <a:srgbClr val="00B050"/>
              </a:solidFill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Это повышало риски снижения качества сбора данных;</a:t>
            </a:r>
          </a:p>
          <a:p>
            <a:endParaRPr lang="ru-RU" dirty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Зато давало возможность проявить себя талантливым менеджерам;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32183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Система мотивирования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Понимание идеи и необходимости;</a:t>
            </a: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Информация (много, очень много новой информации);</a:t>
            </a: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Поддержка команды;</a:t>
            </a: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Поддержка комитета;</a:t>
            </a: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Слова благодарности, улыбки, «чувство плеча»;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17739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Особенности взаимодействия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Развитие горизонтальных связей в НКО-секторе;</a:t>
            </a:r>
          </a:p>
          <a:p>
            <a:endParaRPr lang="en-US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Развитие </a:t>
            </a:r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горизонтальных связей между НКО-сектором и госсектором; сближение сектора НКО и госсектора;</a:t>
            </a:r>
          </a:p>
          <a:p>
            <a:endParaRPr lang="en-US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77506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Особенности взаимодействия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Обмен информацией – не только между секторами, но и внутри секторов; участники проекта – это «бабочки», они переносят информацию и «опыляют» ею</a:t>
            </a:r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;</a:t>
            </a:r>
            <a:endParaRPr lang="en-US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endParaRPr lang="en-US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Изменение </a:t>
            </a:r>
            <a:r>
              <a:rPr lang="ru-RU" dirty="0">
                <a:solidFill>
                  <a:srgbClr val="00B050"/>
                </a:solidFill>
                <a:latin typeface="Monotype Corsiva" pitchFamily="66" charset="0"/>
              </a:rPr>
              <a:t>и развитие установок друг у другу с вектором на позитив;</a:t>
            </a:r>
          </a:p>
          <a:p>
            <a:endParaRPr lang="ru-RU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7003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Заголовок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ru-RU" sz="2800" b="1" dirty="0" smtClean="0">
                <a:solidFill>
                  <a:srgbClr val="00B050"/>
                </a:solidFill>
                <a:latin typeface="Monotype Corsiva" panose="03010101010201010101" pitchFamily="66" charset="0"/>
              </a:rPr>
              <a:t>Личностный рост</a:t>
            </a:r>
          </a:p>
        </p:txBody>
      </p:sp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Развитие навыков самоконтроля;</a:t>
            </a:r>
          </a:p>
          <a:p>
            <a:endParaRPr lang="ru-RU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Развитие коммуникативных навыков;</a:t>
            </a:r>
          </a:p>
          <a:p>
            <a:endParaRPr lang="ru-RU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Развитие навыков работы в команде;</a:t>
            </a:r>
          </a:p>
          <a:p>
            <a:endParaRPr lang="ru-RU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r>
              <a:rPr lang="ru-RU" dirty="0" smtClean="0">
                <a:solidFill>
                  <a:srgbClr val="00B050"/>
                </a:solidFill>
                <a:latin typeface="Monotype Corsiva" pitchFamily="66" charset="0"/>
              </a:rPr>
              <a:t>Развитие гибкости мышления.</a:t>
            </a:r>
          </a:p>
        </p:txBody>
      </p:sp>
    </p:spTree>
    <p:extLst>
      <p:ext uri="{BB962C8B-B14F-4D97-AF65-F5344CB8AC3E}">
        <p14:creationId xmlns:p14="http://schemas.microsoft.com/office/powerpoint/2010/main" val="1215657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Содержимое 2"/>
          <p:cNvSpPr>
            <a:spLocks noGrp="1"/>
          </p:cNvSpPr>
          <p:nvPr>
            <p:ph idx="4294967295"/>
          </p:nvPr>
        </p:nvSpPr>
        <p:spPr>
          <a:xfrm>
            <a:off x="1463675" y="1052737"/>
            <a:ext cx="6196013" cy="4670202"/>
          </a:xfrm>
        </p:spPr>
        <p:txBody>
          <a:bodyPr/>
          <a:lstStyle/>
          <a:p>
            <a:pPr marL="0" indent="0" algn="ctr">
              <a:buNone/>
            </a:pPr>
            <a:endParaRPr lang="ru-RU" b="1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endParaRPr lang="ru-RU" b="1" dirty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endParaRPr lang="ru-RU" b="1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endParaRPr lang="ru-RU" b="1" dirty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r>
              <a:rPr lang="ru-RU" sz="6600" b="1" dirty="0" smtClean="0">
                <a:solidFill>
                  <a:srgbClr val="00B050"/>
                </a:solidFill>
                <a:latin typeface="Monotype Corsiva" pitchFamily="66" charset="0"/>
              </a:rPr>
              <a:t>Спасибо всем!</a:t>
            </a:r>
          </a:p>
          <a:p>
            <a:pPr marL="0" indent="0" algn="ctr">
              <a:buNone/>
            </a:pPr>
            <a:endParaRPr lang="ru-RU" sz="6600" b="1" dirty="0" smtClean="0">
              <a:solidFill>
                <a:srgbClr val="00B050"/>
              </a:solidFill>
              <a:latin typeface="Monotype Corsiva" pitchFamily="66" charset="0"/>
            </a:endParaRPr>
          </a:p>
          <a:p>
            <a:pPr marL="0" indent="0" algn="ctr">
              <a:buNone/>
            </a:pPr>
            <a:r>
              <a:rPr lang="ru-RU" sz="6600" b="1" dirty="0" smtClean="0">
                <a:solidFill>
                  <a:srgbClr val="00B050"/>
                </a:solidFill>
                <a:latin typeface="Monotype Corsiva" pitchFamily="66" charset="0"/>
              </a:rPr>
              <a:t> </a:t>
            </a:r>
          </a:p>
        </p:txBody>
      </p:sp>
      <p:sp>
        <p:nvSpPr>
          <p:cNvPr id="3" name="Дуга 2"/>
          <p:cNvSpPr/>
          <p:nvPr/>
        </p:nvSpPr>
        <p:spPr>
          <a:xfrm>
            <a:off x="3193529" y="4005064"/>
            <a:ext cx="2736304" cy="1008112"/>
          </a:xfrm>
          <a:prstGeom prst="arc">
            <a:avLst>
              <a:gd name="adj1" fmla="val 122253"/>
              <a:gd name="adj2" fmla="val 10794227"/>
            </a:avLst>
          </a:prstGeom>
          <a:noFill/>
          <a:ln w="76200">
            <a:solidFill>
              <a:srgbClr val="F117C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4" name="Овал 3"/>
          <p:cNvSpPr/>
          <p:nvPr/>
        </p:nvSpPr>
        <p:spPr>
          <a:xfrm>
            <a:off x="2843808" y="2132856"/>
            <a:ext cx="720080" cy="43204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" name="Овал 4"/>
          <p:cNvSpPr/>
          <p:nvPr/>
        </p:nvSpPr>
        <p:spPr>
          <a:xfrm>
            <a:off x="5220072" y="2132856"/>
            <a:ext cx="709761" cy="43204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339678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Кнопка">
  <a:themeElements>
    <a:clrScheme name="Кнопка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Кнопка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Кнопка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556</TotalTime>
  <Words>252</Words>
  <Application>Microsoft Office PowerPoint</Application>
  <PresentationFormat>Экран (4:3)</PresentationFormat>
  <Paragraphs>55</Paragraphs>
  <Slides>9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6" baseType="lpstr">
      <vt:lpstr>Arial</vt:lpstr>
      <vt:lpstr>Brush Script MT</vt:lpstr>
      <vt:lpstr>Constantia</vt:lpstr>
      <vt:lpstr>Franklin Gothic Book</vt:lpstr>
      <vt:lpstr>Monotype Corsiva</vt:lpstr>
      <vt:lpstr>Rage Italic</vt:lpstr>
      <vt:lpstr>Кнопка</vt:lpstr>
      <vt:lpstr>Презентация PowerPoint</vt:lpstr>
      <vt:lpstr>Оповещение и отбор организаций</vt:lpstr>
      <vt:lpstr>Обучение и адаптация организаций</vt:lpstr>
      <vt:lpstr>Карьерное продвижение в проекте</vt:lpstr>
      <vt:lpstr>Система мотивирования</vt:lpstr>
      <vt:lpstr>Особенности взаимодействия</vt:lpstr>
      <vt:lpstr>Особенности взаимодействия</vt:lpstr>
      <vt:lpstr>Личностный рост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Lubov</dc:creator>
  <cp:lastModifiedBy>Пользователь Windows</cp:lastModifiedBy>
  <cp:revision>68</cp:revision>
  <dcterms:created xsi:type="dcterms:W3CDTF">2013-03-16T13:45:47Z</dcterms:created>
  <dcterms:modified xsi:type="dcterms:W3CDTF">2014-11-19T15:32:31Z</dcterms:modified>
</cp:coreProperties>
</file>