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1" autoAdjust="0"/>
    <p:restoredTop sz="94613" autoAdjust="0"/>
  </p:normalViewPr>
  <p:slideViewPr>
    <p:cSldViewPr>
      <p:cViewPr varScale="1">
        <p:scale>
          <a:sx n="113" d="100"/>
          <a:sy n="113" d="100"/>
        </p:scale>
        <p:origin x="-8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C4840-15A2-4737-8E75-AB4AA24EDFF3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51085-A49A-4A99-B284-D7C24020E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81FED-A11F-4992-989F-B0484425E3D0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E7C-1BEB-4AFF-B46B-C7ED4D323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A1510-3457-488E-B714-FD49209C477E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0FBEF-5030-4F65-80A5-421854669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0955B-5FC0-47B1-B84A-587A4E47CCEB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1E97C-321B-4ED5-A0FD-27D93F3F0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E6782-3E62-4A91-A598-EF2A2BB66426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5EA09-41A4-4C15-9F10-8D74171946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C098E-C6A7-4556-8DE3-EA91DF395E31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0B17E-C2B0-4E56-9E1F-8C36485DF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742C-29A1-46B2-A981-1A05EF6542D1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C9CB2-528C-4E76-8CDB-9B13F4E88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7C48A-AD86-4A79-BAD8-3DCF0977E17E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CF1BB-F9A3-48E4-8C0A-F7878997B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BF54B-E764-417A-A18E-F8AB0C75C521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E0022-89D9-418B-91C5-7CCC1335D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67347-91C9-422F-9B57-D671503B3D70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7B7B2-374B-469F-8A70-0F7D183770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37AB4-0F4B-428D-BC4A-E4378BB84FF0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94FFA-B87E-48FD-AA35-8AA8E1A86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4C1F4F-5DD0-47CE-9FE2-701E7575E5D9}" type="datetimeFigureOut">
              <a:rPr lang="ru-RU"/>
              <a:pPr>
                <a:defRPr/>
              </a:pPr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DE5082-3F50-40A6-8843-51877EBBC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2" descr="C:\Users\grin\Desktop\основа.p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5157788"/>
            <a:ext cx="23209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6" descr="komitetMolodej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4959350"/>
            <a:ext cx="3236913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7" descr="W:\PR\малый герб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738" y="5013325"/>
            <a:ext cx="143986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Прямоугольник 3"/>
          <p:cNvSpPr>
            <a:spLocks noChangeArrowheads="1"/>
          </p:cNvSpPr>
          <p:nvPr/>
        </p:nvSpPr>
        <p:spPr bwMode="auto">
          <a:xfrm>
            <a:off x="109538" y="1412875"/>
            <a:ext cx="9145587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/>
              <a:t>Некоммерческий сектор в Санкт-Петербурге – актуальные задачи</a:t>
            </a:r>
          </a:p>
          <a:p>
            <a:pPr algn="r"/>
            <a:endParaRPr lang="ru-RU" sz="4000"/>
          </a:p>
          <a:p>
            <a:pPr algn="r"/>
            <a:r>
              <a:rPr lang="ru-RU" sz="3600"/>
              <a:t>Анна Орлова, Центр РНО</a:t>
            </a:r>
          </a:p>
          <a:p>
            <a:pPr algn="r"/>
            <a:r>
              <a:rPr lang="ru-RU" sz="3600"/>
              <a:t>14 декабря 2012 года</a:t>
            </a:r>
          </a:p>
          <a:p>
            <a:pPr algn="r"/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smtClean="0"/>
              <a:t>ПРОЕКТ общественной Повестки по созданию благоприятных условий для развития НКО сектора в Санкт-Петербурге</a:t>
            </a:r>
            <a:r>
              <a:rPr lang="ru-RU" sz="2400" smtClean="0"/>
              <a:t>:</a:t>
            </a:r>
          </a:p>
          <a:p>
            <a:pPr>
              <a:lnSpc>
                <a:spcPct val="90000"/>
              </a:lnSpc>
            </a:pPr>
            <a:r>
              <a:rPr lang="ru-RU" sz="2400" b="1" smtClean="0"/>
              <a:t>презентовать на заседании Координационного совета по взаимодействию с некоммерческими организациями при Правительстве Санкт-Петербурга</a:t>
            </a:r>
          </a:p>
          <a:p>
            <a:pPr>
              <a:lnSpc>
                <a:spcPct val="90000"/>
              </a:lnSpc>
            </a:pPr>
            <a:r>
              <a:rPr lang="ru-RU" sz="2400" b="1" smtClean="0"/>
              <a:t>включить в городскую Программу поддержки СО НКО на 2013-2015 гг. </a:t>
            </a:r>
          </a:p>
          <a:p>
            <a:pPr>
              <a:lnSpc>
                <a:spcPct val="90000"/>
              </a:lnSpc>
            </a:pPr>
            <a:r>
              <a:rPr lang="ru-RU" sz="2400" b="1" smtClean="0"/>
              <a:t>всем участникам Форума активно использовать Повестку для продвижения интересов НКО и конструктивного разрешения проблем, препятствующих развитию некоммерческого сектора в Санкт-Петербурге</a:t>
            </a:r>
            <a:r>
              <a:rPr lang="ru-RU" sz="240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975"/>
            <a:ext cx="8207375" cy="4679950"/>
          </a:xfrm>
        </p:spPr>
        <p:txBody>
          <a:bodyPr/>
          <a:lstStyle/>
          <a:p>
            <a:pPr algn="l" eaLnBrk="1" hangingPunct="1"/>
            <a:r>
              <a:rPr lang="ru-RU" sz="2500" smtClean="0">
                <a:latin typeface="Arial" charset="0"/>
              </a:rPr>
              <a:t>По данным Министерства юстиции на 1 декабря 2012 года в Санкт-Петербурге зарегистрировано </a:t>
            </a:r>
            <a:r>
              <a:rPr lang="ru-RU" sz="2500" b="1" smtClean="0">
                <a:latin typeface="Arial" charset="0"/>
              </a:rPr>
              <a:t>12682</a:t>
            </a:r>
            <a:r>
              <a:rPr lang="ru-RU" sz="2500" smtClean="0">
                <a:latin typeface="Arial" charset="0"/>
              </a:rPr>
              <a:t> некоммерческих организации</a:t>
            </a:r>
            <a:br>
              <a:rPr lang="ru-RU" sz="2500" smtClean="0">
                <a:latin typeface="Arial" charset="0"/>
              </a:rPr>
            </a:br>
            <a:r>
              <a:rPr lang="ru-RU" sz="2500" smtClean="0">
                <a:latin typeface="Arial" charset="0"/>
              </a:rPr>
              <a:t/>
            </a:r>
            <a:br>
              <a:rPr lang="ru-RU" sz="2500" smtClean="0">
                <a:latin typeface="Arial" charset="0"/>
              </a:rPr>
            </a:br>
            <a:r>
              <a:rPr lang="ru-RU" sz="2500" smtClean="0">
                <a:latin typeface="Arial" charset="0"/>
              </a:rPr>
              <a:t>По оценкам Центра РНО в городе АКТИВНО работает около </a:t>
            </a:r>
            <a:r>
              <a:rPr lang="ru-RU" sz="2500" b="1" smtClean="0">
                <a:latin typeface="Arial" charset="0"/>
              </a:rPr>
              <a:t>1000</a:t>
            </a:r>
            <a:r>
              <a:rPr lang="ru-RU" sz="2500" smtClean="0">
                <a:latin typeface="Arial" charset="0"/>
              </a:rPr>
              <a:t> социально ориентированных НКО</a:t>
            </a:r>
            <a:br>
              <a:rPr lang="ru-RU" sz="2500" smtClean="0">
                <a:latin typeface="Arial" charset="0"/>
              </a:rPr>
            </a:br>
            <a:r>
              <a:rPr lang="ru-RU" sz="2500" smtClean="0">
                <a:latin typeface="Arial" charset="0"/>
              </a:rPr>
              <a:t/>
            </a:r>
            <a:br>
              <a:rPr lang="ru-RU" sz="2500" smtClean="0">
                <a:latin typeface="Arial" charset="0"/>
              </a:rPr>
            </a:br>
            <a:r>
              <a:rPr lang="ru-RU" sz="2500" smtClean="0">
                <a:latin typeface="Arial" charset="0"/>
              </a:rPr>
              <a:t>Петербургский некоммерческий сектор один из самых развитых и многочисленных в России</a:t>
            </a:r>
            <a:br>
              <a:rPr lang="ru-RU" sz="2500" smtClean="0">
                <a:latin typeface="Arial" charset="0"/>
              </a:rPr>
            </a:br>
            <a:endParaRPr lang="ru-RU" sz="2500" smtClean="0">
              <a:latin typeface="Arial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237288"/>
            <a:ext cx="6400800" cy="71437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700" b="1" smtClean="0">
                <a:latin typeface="Arial" charset="0"/>
              </a:rPr>
              <a:t>Развитие и поддержка НКО не являются самоцелью, а рассматриваются как вклад в социально-экономическое развитие города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Важные функции некоммерческого сектора: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повышение качества и доступности социальных услуг, оказание уникальных услуг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формирование некоммерческого сектора экономики (занятость, налоги, привлечение внебюджетных средств)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развитие человеческого потенциала, повышение активности населения в решение городских проблем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развитие каналов обратной связи и общественного участия в принятии решений для повышения их эффективности</a:t>
            </a: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7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Анализ анкет </a:t>
            </a:r>
            <a:r>
              <a:rPr lang="ru-RU" sz="2400" b="1" smtClean="0">
                <a:latin typeface="Arial" charset="0"/>
              </a:rPr>
              <a:t>100 НКО Санкт-Петербурга</a:t>
            </a:r>
            <a:r>
              <a:rPr lang="ru-RU" sz="2400" smtClean="0">
                <a:latin typeface="Arial" charset="0"/>
              </a:rPr>
              <a:t> – участников федеральной программы обучения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Рост числа волонтеров за 2011 год	- </a:t>
            </a:r>
            <a:r>
              <a:rPr lang="ru-RU" sz="2400" b="1" smtClean="0">
                <a:latin typeface="Arial" charset="0"/>
              </a:rPr>
              <a:t>1043 человека</a:t>
            </a: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Рост числа сотрудников за 2011 год – </a:t>
            </a:r>
            <a:r>
              <a:rPr lang="ru-RU" sz="2400" b="1" smtClean="0">
                <a:latin typeface="Arial" charset="0"/>
              </a:rPr>
              <a:t>122 человека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Количество клиентов</a:t>
            </a:r>
            <a:r>
              <a:rPr lang="ru-RU" sz="2400" b="1" smtClean="0">
                <a:latin typeface="Arial" charset="0"/>
              </a:rPr>
              <a:t> – 86 684 человека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Привлеченные средства</a:t>
            </a:r>
            <a:r>
              <a:rPr lang="ru-RU" sz="2400" b="1" smtClean="0">
                <a:latin typeface="Arial" charset="0"/>
              </a:rPr>
              <a:t> </a:t>
            </a:r>
            <a:r>
              <a:rPr lang="ru-RU" sz="2400" smtClean="0">
                <a:latin typeface="Arial" charset="0"/>
              </a:rPr>
              <a:t>(57 НКО)</a:t>
            </a:r>
            <a:r>
              <a:rPr lang="ru-RU" sz="2400" b="1" smtClean="0">
                <a:latin typeface="Arial" charset="0"/>
              </a:rPr>
              <a:t> – 345 520 337 руб.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из них 7,74% - субсидии из бюджета Санкт-Петербурга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		1,16% - госзаказ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		1,17% - субсидии из федерального бюджета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		</a:t>
            </a:r>
            <a:r>
              <a:rPr lang="ru-RU" sz="2400" smtClean="0">
                <a:solidFill>
                  <a:schemeClr val="accent2"/>
                </a:solidFill>
                <a:latin typeface="Arial" charset="0"/>
              </a:rPr>
              <a:t>7,9% - поступления от физических лиц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400" smtClean="0">
                <a:solidFill>
                  <a:schemeClr val="accent2"/>
                </a:solidFill>
                <a:latin typeface="Arial" charset="0"/>
              </a:rPr>
              <a:t>		41% - российские коммерческие организации</a:t>
            </a:r>
          </a:p>
          <a:p>
            <a:pPr eaLnBrk="1" hangingPunct="1">
              <a:lnSpc>
                <a:spcPct val="90000"/>
              </a:lnSpc>
            </a:pPr>
            <a:endParaRPr lang="ru-RU" sz="2400" b="1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latin typeface="Arial" charset="0"/>
              </a:rPr>
              <a:t>При этом</a:t>
            </a:r>
            <a:r>
              <a:rPr lang="ru-RU" smtClean="0">
                <a:latin typeface="Arial" charset="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основные услуги – благотворительная помощь в натуральном виде; проведение мероприятий; занятия в кружках, секциях;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	соответствующие стандартам социально-реабилитационные, социально-психологические, услуги сопровождения – не более 20%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70% НКО характеризуют свою ситуацию с наличием помещения для работы как нестабильную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многие испытывают проблемы с привлечением и удержанием профессиональных кадров вследствие нестабильности финансирования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b="1" smtClean="0">
                <a:latin typeface="Arial" charset="0"/>
              </a:rPr>
              <a:t>Общественное участие в принятии решений как проблемная зона: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снижение активности общественных советов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нет явного запроса органов власти и ресурсов для экспертной работы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разочарование в результатах общественных кампаний – слишком малое число предложений было реально принято к серьезному рассмотрению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повышение сложности и динамичности реформирования государственного управления, новые требования к уровню профессионализма экспертов от НКО</a:t>
            </a: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>
                <a:latin typeface="Arial" charset="0"/>
              </a:rPr>
              <a:t>АКТУАЛЬНЫЕ ЗАДАЧИ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Arial" charset="0"/>
              </a:rPr>
              <a:t>Вклад города в развитие потенциала некоммерческого сектора + поддержка активных организаций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Arial" charset="0"/>
              </a:rPr>
              <a:t>Консолидация усилий НКО + повышение профессионализма и эффективности работы НКО</a:t>
            </a: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Arial" charset="0"/>
              </a:rPr>
              <a:t>Активизация диалога по поводу решения актуальных городских проблем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/>
              <a:t>Коалиция НКО Санкт-Петербурга «За гражданское участие в принятии решений и системную поддержку НКО»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/>
              <a:t>Коалиция </a:t>
            </a:r>
            <a:r>
              <a:rPr lang="ru-RU" sz="2400" smtClean="0"/>
              <a:t>создана 10 некоммерческими организациями весной 2011 с целью: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развития некоммерческого сектора Санкт-Петербурга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обсуждения проблем  и перспектив сектора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формирования и реализации предложений по поддержке НКО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взаимопомощи НКО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формирования благоприятной атмосферы в обществе.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/>
              <a:t>Основным принципом</a:t>
            </a:r>
            <a:r>
              <a:rPr lang="ru-RU" sz="2400" smtClean="0"/>
              <a:t>, которым руководствуются участники коалиции, является:</a:t>
            </a:r>
            <a:endParaRPr lang="ru-RU" sz="2400" b="1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smtClean="0"/>
              <a:t>«Ничто, что на нас влияет, не должно решаться без нас»</a:t>
            </a:r>
            <a:r>
              <a:rPr lang="ru-RU" sz="240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</a:rPr>
              <a:t>Достижения:</a:t>
            </a:r>
          </a:p>
          <a:p>
            <a:r>
              <a:rPr lang="ru-RU" sz="2400" smtClean="0">
                <a:latin typeface="Arial" charset="0"/>
              </a:rPr>
              <a:t>Подготовка и проведение Форума «Социальный Петербург 2011»</a:t>
            </a:r>
          </a:p>
          <a:p>
            <a:r>
              <a:rPr lang="ru-RU" sz="2400" smtClean="0">
                <a:latin typeface="Arial" charset="0"/>
              </a:rPr>
              <a:t>Подготовка поправок в Закон Санкт-Петербурга о поддержке СО НКО</a:t>
            </a:r>
          </a:p>
          <a:p>
            <a:r>
              <a:rPr lang="ru-RU" sz="2400" smtClean="0">
                <a:latin typeface="Arial" charset="0"/>
              </a:rPr>
              <a:t>Подготовка и продвижение предложений в Министерство экономического развития по итогам федеральной программы обучения сотрудников СО НКО</a:t>
            </a:r>
          </a:p>
          <a:p>
            <a:r>
              <a:rPr lang="ru-RU" sz="2400" smtClean="0">
                <a:latin typeface="Arial" charset="0"/>
              </a:rPr>
              <a:t>Разработка общественной Повестки развития некоммерческого сектора в Санкт-Петербурге</a:t>
            </a:r>
          </a:p>
          <a:p>
            <a:endParaRPr lang="ru-RU" sz="2400" smtClean="0">
              <a:latin typeface="Arial" charset="0"/>
            </a:endParaRPr>
          </a:p>
          <a:p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463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Слайд 1</vt:lpstr>
      <vt:lpstr>По данным Министерства юстиции на 1 декабря 2012 года в Санкт-Петербурге зарегистрировано 12682 некоммерческих организации  По оценкам Центра РНО в городе АКТИВНО работает около 1000 социально ориентированных НКО  Петербургский некоммерческий сектор один из самых развитых и многочисленных в России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 Grin</dc:creator>
  <cp:lastModifiedBy>Yury</cp:lastModifiedBy>
  <cp:revision>34</cp:revision>
  <dcterms:created xsi:type="dcterms:W3CDTF">2012-12-12T12:18:02Z</dcterms:created>
  <dcterms:modified xsi:type="dcterms:W3CDTF">2012-12-13T21:35:14Z</dcterms:modified>
</cp:coreProperties>
</file>