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801" r:id="rId1"/>
  </p:sldMasterIdLst>
  <p:notesMasterIdLst>
    <p:notesMasterId r:id="rId20"/>
  </p:notesMasterIdLst>
  <p:handoutMasterIdLst>
    <p:handoutMasterId r:id="rId21"/>
  </p:handoutMasterIdLst>
  <p:sldIdLst>
    <p:sldId id="470" r:id="rId2"/>
    <p:sldId id="472" r:id="rId3"/>
    <p:sldId id="483" r:id="rId4"/>
    <p:sldId id="444" r:id="rId5"/>
    <p:sldId id="447" r:id="rId6"/>
    <p:sldId id="474" r:id="rId7"/>
    <p:sldId id="490" r:id="rId8"/>
    <p:sldId id="488" r:id="rId9"/>
    <p:sldId id="476" r:id="rId10"/>
    <p:sldId id="495" r:id="rId11"/>
    <p:sldId id="478" r:id="rId12"/>
    <p:sldId id="479" r:id="rId13"/>
    <p:sldId id="481" r:id="rId14"/>
    <p:sldId id="493" r:id="rId15"/>
    <p:sldId id="486" r:id="rId16"/>
    <p:sldId id="492" r:id="rId17"/>
    <p:sldId id="466" r:id="rId18"/>
    <p:sldId id="496" r:id="rId19"/>
  </p:sldIdLst>
  <p:sldSz cx="9144000" cy="6858000" type="screen4x3"/>
  <p:notesSz cx="6788150" cy="9918700"/>
  <p:defaultTextStyle>
    <a:defPPr>
      <a:defRPr lang="ru-RU"/>
    </a:defPPr>
    <a:lvl1pPr algn="just" rtl="0" fontAlgn="base">
      <a:lnSpc>
        <a:spcPct val="90000"/>
      </a:lnSpc>
      <a:spcBef>
        <a:spcPct val="20000"/>
      </a:spcBef>
      <a:spcAft>
        <a:spcPct val="0"/>
      </a:spcAft>
      <a:buClr>
        <a:schemeClr val="accent1"/>
      </a:buClr>
      <a:buSzPct val="80000"/>
      <a:buFont typeface="Wingdings" pitchFamily="2" charset="2"/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just" rtl="0" fontAlgn="base">
      <a:lnSpc>
        <a:spcPct val="90000"/>
      </a:lnSpc>
      <a:spcBef>
        <a:spcPct val="20000"/>
      </a:spcBef>
      <a:spcAft>
        <a:spcPct val="0"/>
      </a:spcAft>
      <a:buClr>
        <a:schemeClr val="accent1"/>
      </a:buClr>
      <a:buSzPct val="80000"/>
      <a:buFont typeface="Wingdings" pitchFamily="2" charset="2"/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just" rtl="0" fontAlgn="base">
      <a:lnSpc>
        <a:spcPct val="90000"/>
      </a:lnSpc>
      <a:spcBef>
        <a:spcPct val="20000"/>
      </a:spcBef>
      <a:spcAft>
        <a:spcPct val="0"/>
      </a:spcAft>
      <a:buClr>
        <a:schemeClr val="accent1"/>
      </a:buClr>
      <a:buSzPct val="80000"/>
      <a:buFont typeface="Wingdings" pitchFamily="2" charset="2"/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just" rtl="0" fontAlgn="base">
      <a:lnSpc>
        <a:spcPct val="90000"/>
      </a:lnSpc>
      <a:spcBef>
        <a:spcPct val="20000"/>
      </a:spcBef>
      <a:spcAft>
        <a:spcPct val="0"/>
      </a:spcAft>
      <a:buClr>
        <a:schemeClr val="accent1"/>
      </a:buClr>
      <a:buSzPct val="80000"/>
      <a:buFont typeface="Wingdings" pitchFamily="2" charset="2"/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just" rtl="0" fontAlgn="base">
      <a:lnSpc>
        <a:spcPct val="90000"/>
      </a:lnSpc>
      <a:spcBef>
        <a:spcPct val="20000"/>
      </a:spcBef>
      <a:spcAft>
        <a:spcPct val="0"/>
      </a:spcAft>
      <a:buClr>
        <a:schemeClr val="accent1"/>
      </a:buClr>
      <a:buSzPct val="80000"/>
      <a:buFont typeface="Wingdings" pitchFamily="2" charset="2"/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  <a:srgbClr val="FF9900"/>
    <a:srgbClr val="0099FF"/>
    <a:srgbClr val="33CC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12" autoAdjust="0"/>
    <p:restoredTop sz="99419" autoAdjust="0"/>
  </p:normalViewPr>
  <p:slideViewPr>
    <p:cSldViewPr>
      <p:cViewPr>
        <p:scale>
          <a:sx n="81" d="100"/>
          <a:sy n="81" d="100"/>
        </p:scale>
        <p:origin x="-876" y="-72"/>
      </p:cViewPr>
      <p:guideLst>
        <p:guide orient="horz" pos="2160"/>
        <p:guide pos="273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4" d="100"/>
          <a:sy n="54" d="100"/>
        </p:scale>
        <p:origin x="-2682" y="-84"/>
      </p:cViewPr>
      <p:guideLst>
        <p:guide orient="horz" pos="3124"/>
        <p:guide pos="213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1638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318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6513" y="0"/>
            <a:ext cx="2941637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318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3400"/>
            <a:ext cx="2941638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318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6513" y="9423400"/>
            <a:ext cx="2941637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8DF6F90B-A2E1-46FE-9381-F1703CC17B8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5786172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1638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0" hangingPunct="0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6513" y="0"/>
            <a:ext cx="2941637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946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4400" y="744538"/>
            <a:ext cx="4959350" cy="371951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4875" y="4711700"/>
            <a:ext cx="4978400" cy="4462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noProof="0" smtClean="0"/>
              <a:t>Щелчок правит 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2560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3400"/>
            <a:ext cx="2941638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0" hangingPunct="0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560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6513" y="9423400"/>
            <a:ext cx="2941637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200"/>
            </a:lvl1pPr>
          </a:lstStyle>
          <a:p>
            <a:pPr>
              <a:defRPr/>
            </a:pPr>
            <a:fld id="{7B711D7E-6884-4AA6-88B1-B741F15E9F3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4141091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ru-RU" dirty="0" smtClean="0"/>
              <a:t>деятельность в области избирательного процесса препятствующая избираться политическим партиям или публичные мероприятия  как публичные акции.   </a:t>
            </a: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ru-RU" smtClean="0"/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ru-RU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B711D7E-6884-4AA6-88B1-B741F15E9F31}" type="slidenum">
              <a:rPr lang="ru-RU" smtClean="0"/>
              <a:pPr>
                <a:defRPr/>
              </a:pPr>
              <a:t>5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 smtClean="0"/>
          </a:p>
          <a:p>
            <a:pPr>
              <a:defRPr/>
            </a:pPr>
            <a:r>
              <a:rPr lang="ru-RU" smtClean="0"/>
              <a:t>16 – 18 сентября 2011</a:t>
            </a: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0EC9A5A-F55E-44A5-A35C-FAC8F491DA83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 smtClean="0"/>
          </a:p>
          <a:p>
            <a:pPr>
              <a:defRPr/>
            </a:pPr>
            <a:r>
              <a:rPr lang="ru-RU" smtClean="0"/>
              <a:t>16 – 18 сентября 2011</a:t>
            </a: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30E8DE9-A8EC-4BAC-96FB-AEA9B20007C8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1"/>
            <a:ext cx="1828800" cy="5410199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 smtClean="0"/>
          </a:p>
          <a:p>
            <a:pPr>
              <a:defRPr/>
            </a:pPr>
            <a:r>
              <a:rPr lang="ru-RU" smtClean="0"/>
              <a:t>16 – 18 сентября 2011</a:t>
            </a: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B96762E-8D03-4251-A3A0-75A74A17C0F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 smtClean="0"/>
          </a:p>
          <a:p>
            <a:pPr>
              <a:defRPr/>
            </a:pPr>
            <a:r>
              <a:rPr lang="ru-RU" smtClean="0"/>
              <a:t>16 – 18 сентября 2011</a:t>
            </a: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468D8CE-A25F-4B6A-B9F3-D20313D6E95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54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 smtClean="0"/>
          </a:p>
          <a:p>
            <a:pPr>
              <a:defRPr/>
            </a:pPr>
            <a:r>
              <a:rPr lang="ru-RU" smtClean="0"/>
              <a:t>16 – 18 сентября 2011</a:t>
            </a: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6C28CB3-CCDF-461C-A0DE-C9A7666D03A6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 smtClean="0"/>
          </a:p>
          <a:p>
            <a:pPr>
              <a:defRPr/>
            </a:pPr>
            <a:r>
              <a:rPr lang="ru-RU" smtClean="0"/>
              <a:t>16 – 18 сентября 2011</a:t>
            </a:r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16575B4-8883-4E53-B291-AF1A64690B3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 smtClean="0"/>
          </a:p>
          <a:p>
            <a:pPr>
              <a:defRPr/>
            </a:pPr>
            <a:r>
              <a:rPr lang="ru-RU" smtClean="0"/>
              <a:t>16 – 18 сентября 2011</a:t>
            </a:r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DD4FEB2-BD94-474D-99A3-DD25190325EE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 smtClean="0"/>
          </a:p>
          <a:p>
            <a:pPr>
              <a:defRPr/>
            </a:pPr>
            <a:r>
              <a:rPr lang="ru-RU" smtClean="0"/>
              <a:t>16 – 18 сентября 2011</a:t>
            </a:r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91B7DF3-2E0C-4049-857C-611378B7E3C0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 smtClean="0"/>
          </a:p>
          <a:p>
            <a:pPr>
              <a:defRPr/>
            </a:pPr>
            <a:r>
              <a:rPr lang="ru-RU" smtClean="0"/>
              <a:t>16 – 18 сентября 2011</a:t>
            </a:r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B9D8BF6-FFCF-4576-874E-2B48614763E0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0"/>
            <a:ext cx="4594934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1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 smtClean="0"/>
          </a:p>
          <a:p>
            <a:pPr>
              <a:defRPr/>
            </a:pPr>
            <a:r>
              <a:rPr lang="ru-RU" smtClean="0"/>
              <a:t>16 – 18 сентября 2011</a:t>
            </a:r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9818BEB-F804-4C51-843E-56F0664E2F2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0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 smtClean="0"/>
          </a:p>
          <a:p>
            <a:pPr>
              <a:defRPr/>
            </a:pPr>
            <a:r>
              <a:rPr lang="ru-RU" smtClean="0"/>
              <a:t>16 – 18 сентября 2011</a:t>
            </a:r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4CC865C-958C-459B-A263-B0CC27B70E1C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6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 smtClean="0"/>
          </a:p>
          <a:p>
            <a:pPr>
              <a:defRPr/>
            </a:pPr>
            <a:r>
              <a:rPr lang="ru-RU" smtClean="0"/>
              <a:t>16 – 18 сентября 2011</a:t>
            </a: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6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68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pPr>
              <a:defRPr/>
            </a:pPr>
            <a:fld id="{E456E681-62DF-4512-8AE5-5573D6D33E3F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2" r:id="rId1"/>
    <p:sldLayoutId id="2147483803" r:id="rId2"/>
    <p:sldLayoutId id="2147483804" r:id="rId3"/>
    <p:sldLayoutId id="2147483805" r:id="rId4"/>
    <p:sldLayoutId id="2147483806" r:id="rId5"/>
    <p:sldLayoutId id="2147483807" r:id="rId6"/>
    <p:sldLayoutId id="2147483808" r:id="rId7"/>
    <p:sldLayoutId id="2147483809" r:id="rId8"/>
    <p:sldLayoutId id="2147483810" r:id="rId9"/>
    <p:sldLayoutId id="2147483811" r:id="rId10"/>
    <p:sldLayoutId id="2147483812" r:id="rId11"/>
  </p:sldLayoutIdLst>
  <p:hf sldNum="0" hdr="0" ftr="0"/>
  <p:txStyles>
    <p:titleStyle>
      <a:lvl1pPr algn="l" defTabSz="914400" rtl="0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6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71600" y="2996952"/>
            <a:ext cx="7543800" cy="1524000"/>
          </a:xfrm>
        </p:spPr>
        <p:txBody>
          <a:bodyPr/>
          <a:lstStyle/>
          <a:p>
            <a:r>
              <a:rPr lang="ru-RU" sz="4000" b="1" dirty="0" smtClean="0">
                <a:solidFill>
                  <a:schemeClr val="tx1"/>
                </a:solidFill>
              </a:rPr>
              <a:t>Институт «</a:t>
            </a:r>
            <a:r>
              <a:rPr lang="ru-RU" sz="4000" b="1" dirty="0">
                <a:solidFill>
                  <a:schemeClr val="tx1"/>
                </a:solidFill>
              </a:rPr>
              <a:t>иностранного агента»: </a:t>
            </a:r>
            <a:r>
              <a:rPr lang="ru-RU" sz="4000" b="1" dirty="0" smtClean="0">
                <a:solidFill>
                  <a:schemeClr val="tx1"/>
                </a:solidFill>
              </a:rPr>
              <a:t>новые </a:t>
            </a:r>
            <a:r>
              <a:rPr lang="ru-RU" sz="4000" b="1" dirty="0">
                <a:solidFill>
                  <a:schemeClr val="tx1"/>
                </a:solidFill>
              </a:rPr>
              <a:t>вызовы для НКО</a:t>
            </a:r>
            <a:r>
              <a:rPr lang="en-US" sz="4000" b="1" dirty="0">
                <a:solidFill>
                  <a:schemeClr val="tx1"/>
                </a:solidFill>
              </a:rPr>
              <a:t>?</a:t>
            </a:r>
            <a:endParaRPr lang="ru-RU" sz="4000" dirty="0">
              <a:solidFill>
                <a:schemeClr val="tx1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0000" lnSpcReduction="20000"/>
          </a:bodyPr>
          <a:lstStyle/>
          <a:p>
            <a:pPr lvl="0"/>
            <a:r>
              <a:rPr lang="ru-RU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Мария Каневская, </a:t>
            </a:r>
            <a:r>
              <a:rPr lang="ru-RU" b="1" dirty="0" err="1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к.ю.н</a:t>
            </a:r>
            <a:r>
              <a:rPr lang="ru-RU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, директор</a:t>
            </a:r>
          </a:p>
          <a:p>
            <a:pPr lvl="0"/>
            <a:r>
              <a:rPr lang="ru-RU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АНО «Ресурсный </a:t>
            </a:r>
            <a:r>
              <a:rPr lang="ru-RU" b="1" dirty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правозащитный </a:t>
            </a:r>
            <a:r>
              <a:rPr lang="ru-RU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центр»,</a:t>
            </a:r>
          </a:p>
          <a:p>
            <a:r>
              <a:rPr lang="ru-RU" b="1" dirty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Клуб юристов третьего </a:t>
            </a:r>
            <a:r>
              <a:rPr lang="ru-RU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сектора</a:t>
            </a:r>
            <a:endParaRPr lang="ru-RU" b="1" dirty="0">
              <a:solidFill>
                <a:schemeClr val="tx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lvl="0"/>
            <a:endParaRPr lang="ru-RU" b="1" dirty="0">
              <a:solidFill>
                <a:schemeClr val="tx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051716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2429" y="476672"/>
            <a:ext cx="8686800" cy="1158776"/>
          </a:xfrm>
        </p:spPr>
        <p:txBody>
          <a:bodyPr>
            <a:noAutofit/>
          </a:bodyPr>
          <a:lstStyle/>
          <a:p>
            <a:pPr algn="ctr"/>
            <a:r>
              <a:rPr lang="ru-RU" sz="4200" b="1" dirty="0" smtClean="0"/>
              <a:t/>
            </a:r>
            <a:br>
              <a:rPr lang="ru-RU" sz="4200" b="1" dirty="0" smtClean="0"/>
            </a:br>
            <a:r>
              <a:rPr lang="ru-RU" sz="4200" b="1" dirty="0" smtClean="0"/>
              <a:t/>
            </a:r>
            <a:br>
              <a:rPr lang="ru-RU" sz="4200" b="1" dirty="0" smtClean="0"/>
            </a:br>
            <a:r>
              <a:rPr lang="ru-RU" sz="4200" b="1" dirty="0" smtClean="0"/>
              <a:t/>
            </a:r>
            <a:br>
              <a:rPr lang="ru-RU" sz="4200" b="1" dirty="0" smtClean="0"/>
            </a:br>
            <a:r>
              <a:rPr lang="ru-RU" sz="4200" b="1" dirty="0" smtClean="0"/>
              <a:t/>
            </a:r>
            <a:br>
              <a:rPr lang="ru-RU" sz="4200" b="1" dirty="0" smtClean="0"/>
            </a:br>
            <a:r>
              <a:rPr lang="ru-RU" sz="4200" b="1" dirty="0" smtClean="0"/>
              <a:t>Реестр НКО – «иностранных агентов»</a:t>
            </a:r>
            <a:endParaRPr lang="ru-RU" sz="42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755576" y="1772816"/>
            <a:ext cx="7543800" cy="3886200"/>
          </a:xfrm>
        </p:spPr>
        <p:txBody>
          <a:bodyPr>
            <a:normAutofit/>
          </a:bodyPr>
          <a:lstStyle/>
          <a:p>
            <a:r>
              <a:rPr lang="ru-RU" dirty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Приказ Минюста России от 30.11.2012 </a:t>
            </a:r>
            <a:r>
              <a:rPr lang="ru-RU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№ 223 "</a:t>
            </a:r>
            <a:r>
              <a:rPr lang="ru-RU" dirty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О порядке введения реестра некоммерческих организаций, выполняющих функции иностранного </a:t>
            </a:r>
            <a:r>
              <a:rPr lang="ru-RU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агента:</a:t>
            </a:r>
          </a:p>
          <a:p>
            <a:r>
              <a:rPr lang="ru-RU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1. заявление НКО</a:t>
            </a:r>
          </a:p>
          <a:p>
            <a:r>
              <a:rPr lang="ru-RU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2. распоряжение МЮ</a:t>
            </a:r>
          </a:p>
          <a:p>
            <a:r>
              <a:rPr lang="ru-RU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3. уведомление НКО</a:t>
            </a:r>
            <a:endParaRPr lang="ru-RU" dirty="0">
              <a:solidFill>
                <a:schemeClr val="tx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163229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870744"/>
          </a:xfrm>
        </p:spPr>
        <p:txBody>
          <a:bodyPr>
            <a:normAutofit/>
          </a:bodyPr>
          <a:lstStyle/>
          <a:p>
            <a:pPr algn="ctr"/>
            <a:r>
              <a:rPr lang="ru-RU" sz="4200" b="1" dirty="0" smtClean="0"/>
              <a:t>Санкции </a:t>
            </a:r>
            <a:endParaRPr lang="ru-RU" sz="42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1268760"/>
            <a:ext cx="8229600" cy="4669978"/>
          </a:xfrm>
        </p:spPr>
        <p:txBody>
          <a:bodyPr>
            <a:normAutofit lnSpcReduction="10000"/>
          </a:bodyPr>
          <a:lstStyle/>
          <a:p>
            <a:r>
              <a:rPr lang="ru-RU" sz="3600" dirty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п</a:t>
            </a:r>
            <a:r>
              <a:rPr lang="ru-RU" sz="3600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редупреждение;</a:t>
            </a:r>
          </a:p>
          <a:p>
            <a:r>
              <a:rPr lang="ru-RU" sz="3600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приостановление деятельности на срок до 6 месяцев;</a:t>
            </a:r>
            <a:endParaRPr lang="en-US" sz="3600" dirty="0" smtClean="0">
              <a:solidFill>
                <a:schemeClr val="tx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r>
              <a:rPr lang="ru-RU" sz="3600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ликвидация организации;</a:t>
            </a:r>
          </a:p>
          <a:p>
            <a:r>
              <a:rPr lang="ru-RU" sz="3600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административное дело в отношении НКО или руководителя;</a:t>
            </a:r>
          </a:p>
          <a:p>
            <a:r>
              <a:rPr lang="ru-RU" sz="3600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уголовное  дело в отношении руководителя.</a:t>
            </a:r>
            <a:endParaRPr lang="ru-RU" sz="3600" dirty="0">
              <a:solidFill>
                <a:schemeClr val="tx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792416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404664"/>
            <a:ext cx="8352928" cy="1600200"/>
          </a:xfrm>
        </p:spPr>
        <p:txBody>
          <a:bodyPr>
            <a:normAutofit/>
          </a:bodyPr>
          <a:lstStyle/>
          <a:p>
            <a:r>
              <a:rPr lang="ru-RU" sz="4600" dirty="0"/>
              <a:t>Кодекс </a:t>
            </a:r>
            <a:r>
              <a:rPr lang="ru-RU" sz="4600" dirty="0" smtClean="0"/>
              <a:t>об административных правонарушениях – ст. 19.34 </a:t>
            </a:r>
            <a:endParaRPr lang="ru-RU" sz="4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3568" y="1988840"/>
            <a:ext cx="7543800" cy="4318248"/>
          </a:xfrm>
        </p:spPr>
        <p:txBody>
          <a:bodyPr>
            <a:normAutofit fontScale="92500" lnSpcReduction="20000"/>
          </a:bodyPr>
          <a:lstStyle/>
          <a:p>
            <a:r>
              <a:rPr lang="ru-RU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осуществление деятельности НКО, выполняющей функции иностранного агента, без включения в реестр </a:t>
            </a:r>
          </a:p>
          <a:p>
            <a:pPr lvl="1"/>
            <a:r>
              <a:rPr lang="ru-RU" i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штраф на </a:t>
            </a:r>
            <a:r>
              <a:rPr lang="ru-RU" i="1" dirty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должностных лиц в размере от ста тысяч до трехсот тысяч рублей; на юридических лиц - от трехсот тысяч до пятисот тысяч </a:t>
            </a:r>
            <a:r>
              <a:rPr lang="ru-RU" i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рублей</a:t>
            </a:r>
          </a:p>
          <a:p>
            <a:r>
              <a:rPr lang="ru-RU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издание НКО, </a:t>
            </a:r>
            <a:r>
              <a:rPr lang="ru-RU" dirty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выполняющей функции иностранного агента, материалов и (или) их распространение, в том числе через </a:t>
            </a:r>
            <a:r>
              <a:rPr lang="ru-RU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СМИ и </a:t>
            </a:r>
            <a:r>
              <a:rPr lang="ru-RU" dirty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(или) с использованием сети "Интернет", без указания на то, что эти материалы изданы и (или) распространены </a:t>
            </a:r>
            <a:r>
              <a:rPr lang="ru-RU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НКО, </a:t>
            </a:r>
            <a:r>
              <a:rPr lang="ru-RU" dirty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выполняющей функции иностранного </a:t>
            </a:r>
            <a:r>
              <a:rPr lang="ru-RU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агента 	</a:t>
            </a:r>
          </a:p>
          <a:p>
            <a:pPr lvl="1"/>
            <a:r>
              <a:rPr lang="ru-RU" i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штраф </a:t>
            </a:r>
            <a:r>
              <a:rPr lang="ru-RU" i="1" dirty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на должностных лиц в размере от ста тысяч до трехсот тысяч рублей; на юридических лиц - от трехсот тысяч до пятисот тысяч </a:t>
            </a:r>
            <a:r>
              <a:rPr lang="ru-RU" i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рублей</a:t>
            </a:r>
            <a:endParaRPr lang="ru-RU" i="1" dirty="0">
              <a:solidFill>
                <a:schemeClr val="tx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5917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90429" y="548680"/>
            <a:ext cx="8352928" cy="808112"/>
          </a:xfrm>
        </p:spPr>
        <p:txBody>
          <a:bodyPr>
            <a:normAutofit/>
          </a:bodyPr>
          <a:lstStyle/>
          <a:p>
            <a:r>
              <a:rPr lang="ru-RU" sz="4600" dirty="0" smtClean="0"/>
              <a:t>Уголовный кодекс РФ</a:t>
            </a:r>
            <a:endParaRPr lang="ru-RU" sz="4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3568" y="1988840"/>
            <a:ext cx="7543800" cy="4318248"/>
          </a:xfrm>
        </p:spPr>
        <p:txBody>
          <a:bodyPr>
            <a:normAutofit fontScale="92500"/>
          </a:bodyPr>
          <a:lstStyle/>
          <a:p>
            <a:r>
              <a:rPr lang="ru-RU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Ст. 330.1 - </a:t>
            </a:r>
            <a:r>
              <a:rPr lang="ru-RU" dirty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Злостное уклонение от исполнения обязанностей, определенных законодательством Российской Федерации о некоммерческих организациях, выполняющих функции иностранного агента</a:t>
            </a:r>
          </a:p>
          <a:p>
            <a:endParaRPr lang="ru-RU" dirty="0" smtClean="0">
              <a:solidFill>
                <a:schemeClr val="tx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lvl="1"/>
            <a:r>
              <a:rPr lang="ru-RU" i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штраф </a:t>
            </a:r>
            <a:r>
              <a:rPr lang="ru-RU" i="1" dirty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в размере до трехсот тысяч рублей или в размере заработной платы или иного дохода осужденного за период до двух лет, либо </a:t>
            </a:r>
            <a:r>
              <a:rPr lang="ru-RU" i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обязательные работы на </a:t>
            </a:r>
            <a:r>
              <a:rPr lang="ru-RU" i="1" dirty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срок до четырехсот восьмидесяти часов, либо </a:t>
            </a:r>
            <a:r>
              <a:rPr lang="ru-RU" i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исправительные работы </a:t>
            </a:r>
            <a:r>
              <a:rPr lang="ru-RU" i="1" dirty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на срок до двух лет, либо </a:t>
            </a:r>
            <a:r>
              <a:rPr lang="ru-RU" i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лишение </a:t>
            </a:r>
            <a:r>
              <a:rPr lang="ru-RU" i="1" dirty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свободы на тот же срок</a:t>
            </a:r>
            <a:r>
              <a:rPr lang="ru-RU" i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.</a:t>
            </a:r>
            <a:endParaRPr lang="ru-RU" i="1" dirty="0">
              <a:solidFill>
                <a:schemeClr val="tx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07673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90429" y="892696"/>
            <a:ext cx="8352928" cy="808112"/>
          </a:xfrm>
        </p:spPr>
        <p:txBody>
          <a:bodyPr>
            <a:normAutofit fontScale="90000"/>
          </a:bodyPr>
          <a:lstStyle/>
          <a:p>
            <a:r>
              <a:rPr lang="ru-RU" sz="4600" dirty="0" smtClean="0"/>
              <a:t>Дополнительные полномочия Минюста</a:t>
            </a:r>
            <a:endParaRPr lang="ru-RU" sz="4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3568" y="1988840"/>
            <a:ext cx="7543800" cy="4318248"/>
          </a:xfrm>
        </p:spPr>
        <p:txBody>
          <a:bodyPr>
            <a:normAutofit/>
          </a:bodyPr>
          <a:lstStyle/>
          <a:p>
            <a:r>
              <a:rPr lang="ru-RU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Плановые проверки – не чаще 1 раза в год</a:t>
            </a:r>
          </a:p>
          <a:p>
            <a:r>
              <a:rPr lang="ru-RU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Внеплановые проверки:</a:t>
            </a:r>
          </a:p>
          <a:p>
            <a:pPr marL="320040" lvl="1" indent="0">
              <a:buNone/>
            </a:pPr>
            <a:r>
              <a:rPr lang="ru-RU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- невыполнение предупреждения;</a:t>
            </a:r>
          </a:p>
          <a:p>
            <a:pPr marL="320040" lvl="1" indent="0">
              <a:buNone/>
            </a:pPr>
            <a:r>
              <a:rPr lang="ru-RU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- заявления граждан, юридических лиц или информация из СМИ о том, что НКО, выполняющая функции иностранного агента, осуществляет экстремистскую деятельность;</a:t>
            </a:r>
          </a:p>
          <a:p>
            <a:pPr marL="320040" lvl="1" indent="0">
              <a:buNone/>
            </a:pPr>
            <a:r>
              <a:rPr lang="ru-RU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- информация о том</a:t>
            </a:r>
            <a:r>
              <a:rPr lang="ru-RU" dirty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, что НКО, выполняющая функции иностранного агента, </a:t>
            </a:r>
            <a:r>
              <a:rPr lang="ru-RU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нарушает законодательство;</a:t>
            </a:r>
          </a:p>
          <a:p>
            <a:pPr marL="320040" lvl="1" indent="0">
              <a:buNone/>
            </a:pPr>
            <a:r>
              <a:rPr lang="ru-RU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- по требованию прокурора.</a:t>
            </a:r>
            <a:endParaRPr lang="ru-RU" dirty="0">
              <a:solidFill>
                <a:schemeClr val="tx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33204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91072" y="836712"/>
            <a:ext cx="8352928" cy="808112"/>
          </a:xfrm>
        </p:spPr>
        <p:txBody>
          <a:bodyPr>
            <a:normAutofit fontScale="90000"/>
          </a:bodyPr>
          <a:lstStyle/>
          <a:p>
            <a:r>
              <a:rPr lang="ru-RU" sz="4600" dirty="0" smtClean="0"/>
              <a:t>Как избежать статуса «иностранного агента»?</a:t>
            </a:r>
            <a:endParaRPr lang="ru-RU" sz="4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3568" y="1988840"/>
            <a:ext cx="7543800" cy="4318248"/>
          </a:xfrm>
        </p:spPr>
        <p:txBody>
          <a:bodyPr>
            <a:normAutofit/>
          </a:bodyPr>
          <a:lstStyle/>
          <a:p>
            <a:r>
              <a:rPr lang="ru-RU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Организация сама определяет характер своей деятельности и статус «иностранного агента» присваивается только исходя из фактической деятельности</a:t>
            </a:r>
          </a:p>
          <a:p>
            <a:r>
              <a:rPr lang="ru-RU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не </a:t>
            </a:r>
            <a:r>
              <a:rPr lang="ru-RU" dirty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быть организатором публичных мероприятий (митинги)</a:t>
            </a:r>
          </a:p>
          <a:p>
            <a:r>
              <a:rPr lang="ru-RU" dirty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использовать исключения закона, в случаях, когда это </a:t>
            </a:r>
            <a:r>
              <a:rPr lang="ru-RU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возможно</a:t>
            </a:r>
          </a:p>
        </p:txBody>
      </p:sp>
    </p:spTree>
    <p:extLst>
      <p:ext uri="{BB962C8B-B14F-4D97-AF65-F5344CB8AC3E}">
        <p14:creationId xmlns:p14="http://schemas.microsoft.com/office/powerpoint/2010/main" val="32744605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91072" y="1412776"/>
            <a:ext cx="8352928" cy="808112"/>
          </a:xfrm>
        </p:spPr>
        <p:txBody>
          <a:bodyPr>
            <a:normAutofit fontScale="90000"/>
          </a:bodyPr>
          <a:lstStyle/>
          <a:p>
            <a:r>
              <a:rPr lang="ru-RU" sz="4600" dirty="0" smtClean="0"/>
              <a:t>Применение закона к финансированию, полученному до 21.11.2012 г.</a:t>
            </a:r>
            <a:endParaRPr lang="ru-RU" sz="4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3568" y="1988840"/>
            <a:ext cx="7543800" cy="4318248"/>
          </a:xfrm>
        </p:spPr>
        <p:txBody>
          <a:bodyPr>
            <a:normAutofit/>
          </a:bodyPr>
          <a:lstStyle/>
          <a:p>
            <a:r>
              <a:rPr lang="ru-RU" dirty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с</a:t>
            </a:r>
            <a:r>
              <a:rPr lang="ru-RU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т. 54 Конституции РФ: закон</a:t>
            </a:r>
            <a:r>
              <a:rPr lang="ru-RU" dirty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, устанавливающий или отягчающий ответственность, обратной силы не </a:t>
            </a:r>
            <a:r>
              <a:rPr lang="ru-RU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имеет</a:t>
            </a:r>
            <a:endParaRPr lang="ru-RU" dirty="0">
              <a:solidFill>
                <a:schemeClr val="tx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r>
              <a:rPr lang="ru-RU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только в отношении НКО, получивших финансирование и занявшихся политической деятельностью после 21.11.2012 г.</a:t>
            </a:r>
            <a:endParaRPr lang="ru-RU" dirty="0">
              <a:solidFill>
                <a:schemeClr val="tx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119344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54000"/>
            <a:ext cx="8229600" cy="798736"/>
          </a:xfrm>
        </p:spPr>
        <p:txBody>
          <a:bodyPr>
            <a:noAutofit/>
          </a:bodyPr>
          <a:lstStyle/>
          <a:p>
            <a:pPr algn="ctr"/>
            <a:r>
              <a:rPr lang="ru-RU" sz="4200" b="1" dirty="0" smtClean="0"/>
              <a:t>Рекомендации</a:t>
            </a:r>
            <a:endParaRPr lang="ru-RU" sz="42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881336"/>
            <a:ext cx="9144000" cy="5976664"/>
          </a:xfrm>
        </p:spPr>
        <p:txBody>
          <a:bodyPr/>
          <a:lstStyle/>
          <a:p>
            <a:r>
              <a:rPr lang="ru-RU" sz="2800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максимально </a:t>
            </a:r>
            <a:r>
              <a:rPr lang="ru-RU" sz="2800" i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четкие формулировки в уставе:</a:t>
            </a:r>
          </a:p>
          <a:p>
            <a:pPr lvl="1"/>
            <a:r>
              <a:rPr lang="ru-RU" sz="2600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идентичные ФЗ «О благотворительной деятельности и благотворительных организациях», ФЗ «О некоммерческих организациях»</a:t>
            </a:r>
          </a:p>
          <a:p>
            <a:r>
              <a:rPr lang="ru-RU" sz="2800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принять </a:t>
            </a:r>
            <a:r>
              <a:rPr lang="ru-RU" sz="2800" i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программу (стратегию)  работы НКО, </a:t>
            </a:r>
            <a:r>
              <a:rPr lang="ru-RU" sz="2800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в которой описать деятельность, осуществляемую организацией. Ссылаться на нее в официальной переписке с государственными органами</a:t>
            </a:r>
          </a:p>
          <a:p>
            <a:r>
              <a:rPr lang="ru-RU" sz="2800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использовать нужные формулировки во всех </a:t>
            </a:r>
            <a:r>
              <a:rPr lang="ru-RU" sz="2800" i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договорах </a:t>
            </a:r>
            <a:r>
              <a:rPr lang="ru-RU" sz="2800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на получение средств</a:t>
            </a:r>
          </a:p>
          <a:p>
            <a:endParaRPr lang="ru-RU" dirty="0">
              <a:solidFill>
                <a:schemeClr val="tx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-18365" y="548680"/>
            <a:ext cx="9144000" cy="5976664"/>
          </a:xfrm>
        </p:spPr>
        <p:txBody>
          <a:bodyPr>
            <a:normAutofit/>
          </a:bodyPr>
          <a:lstStyle/>
          <a:p>
            <a:pPr algn="ctr"/>
            <a:r>
              <a:rPr lang="ru-RU" sz="36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Спасибо за внимание!</a:t>
            </a:r>
            <a:endParaRPr lang="ru-RU" sz="3600" b="1" dirty="0">
              <a:solidFill>
                <a:schemeClr val="tx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204960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60648"/>
            <a:ext cx="8748464" cy="864096"/>
          </a:xfrm>
        </p:spPr>
        <p:txBody>
          <a:bodyPr>
            <a:noAutofit/>
          </a:bodyPr>
          <a:lstStyle/>
          <a:p>
            <a:r>
              <a:rPr lang="ru-RU" sz="4000" b="1" dirty="0" smtClean="0"/>
              <a:t>       НКО – «иностранный агент»</a:t>
            </a:r>
            <a:endParaRPr lang="ru-RU" sz="40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7504" y="1340768"/>
            <a:ext cx="8820472" cy="4447058"/>
          </a:xfrm>
        </p:spPr>
        <p:txBody>
          <a:bodyPr/>
          <a:lstStyle/>
          <a:p>
            <a:pPr algn="just"/>
            <a:r>
              <a:rPr lang="ru-RU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российская некоммерческая организация</a:t>
            </a:r>
          </a:p>
          <a:p>
            <a:pPr algn="just"/>
            <a:r>
              <a:rPr lang="ru-RU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получающая денежные средства и иное имущество от иностранных источников</a:t>
            </a:r>
          </a:p>
          <a:p>
            <a:pPr algn="just"/>
            <a:r>
              <a:rPr lang="ru-RU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и которая участвует, </a:t>
            </a:r>
            <a:r>
              <a:rPr lang="ru-RU" dirty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в том числе в интересах иностранных источников, </a:t>
            </a:r>
            <a:r>
              <a:rPr lang="ru-RU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в политической деятельности осуществляемой на территории Российской Федерации</a:t>
            </a:r>
          </a:p>
          <a:p>
            <a:pPr algn="just">
              <a:buNone/>
            </a:pPr>
            <a:endParaRPr lang="ru-RU" dirty="0">
              <a:solidFill>
                <a:schemeClr val="tx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just">
              <a:buNone/>
            </a:pPr>
            <a:r>
              <a:rPr lang="ru-RU" i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Федеральный закон от 12.01.1996 г. </a:t>
            </a:r>
          </a:p>
          <a:p>
            <a:pPr algn="just">
              <a:buNone/>
            </a:pPr>
            <a:r>
              <a:rPr lang="ru-RU" i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О </a:t>
            </a:r>
            <a:r>
              <a:rPr lang="ru-RU" i="1" dirty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некоммерческих организациях», п. 6 статьи </a:t>
            </a:r>
            <a:r>
              <a:rPr lang="ru-RU" i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2</a:t>
            </a:r>
            <a:endParaRPr lang="ru-RU" i="1" dirty="0">
              <a:solidFill>
                <a:schemeClr val="tx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just">
              <a:buNone/>
            </a:pPr>
            <a:endParaRPr lang="ru-RU" dirty="0" smtClean="0">
              <a:solidFill>
                <a:schemeClr val="tx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87295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60648"/>
            <a:ext cx="8748464" cy="864096"/>
          </a:xfrm>
        </p:spPr>
        <p:txBody>
          <a:bodyPr>
            <a:noAutofit/>
          </a:bodyPr>
          <a:lstStyle/>
          <a:p>
            <a:r>
              <a:rPr lang="ru-RU" sz="4000" b="1" dirty="0" smtClean="0"/>
              <a:t>       Исключения</a:t>
            </a:r>
            <a:endParaRPr lang="ru-RU" sz="40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7504" y="1340768"/>
            <a:ext cx="8820472" cy="4447058"/>
          </a:xfrm>
        </p:spPr>
        <p:txBody>
          <a:bodyPr>
            <a:normAutofit/>
          </a:bodyPr>
          <a:lstStyle/>
          <a:p>
            <a:pPr algn="just"/>
            <a:r>
              <a:rPr lang="ru-RU" dirty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государственные </a:t>
            </a:r>
            <a:r>
              <a:rPr lang="ru-RU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корпорации</a:t>
            </a:r>
          </a:p>
          <a:p>
            <a:r>
              <a:rPr lang="ru-RU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государственные компании и </a:t>
            </a:r>
            <a:r>
              <a:rPr lang="ru-RU" dirty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созданные ими некоммерческие </a:t>
            </a:r>
            <a:r>
              <a:rPr lang="ru-RU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организации</a:t>
            </a:r>
          </a:p>
          <a:p>
            <a:r>
              <a:rPr lang="ru-RU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государственные </a:t>
            </a:r>
            <a:r>
              <a:rPr lang="ru-RU" dirty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и муниципальные (в том числе бюджетные) </a:t>
            </a:r>
            <a:r>
              <a:rPr lang="ru-RU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учреждения</a:t>
            </a:r>
          </a:p>
          <a:p>
            <a:pPr algn="just"/>
            <a:r>
              <a:rPr lang="ru-RU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религиозные организации</a:t>
            </a:r>
          </a:p>
          <a:p>
            <a:pPr algn="just"/>
            <a:r>
              <a:rPr lang="ru-RU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объединения работодателей</a:t>
            </a:r>
          </a:p>
          <a:p>
            <a:pPr algn="just"/>
            <a:r>
              <a:rPr lang="ru-RU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торгово-промышленные палаты</a:t>
            </a:r>
            <a:endParaRPr lang="ru-RU" dirty="0">
              <a:solidFill>
                <a:schemeClr val="tx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633797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557808"/>
            <a:ext cx="9144000" cy="1143000"/>
          </a:xfrm>
        </p:spPr>
        <p:txBody>
          <a:bodyPr>
            <a:noAutofit/>
          </a:bodyPr>
          <a:lstStyle/>
          <a:p>
            <a:pPr algn="ctr"/>
            <a:r>
              <a:rPr lang="ru-RU" sz="4200" b="1" dirty="0" smtClean="0"/>
              <a:t>Иностранный источник финансирования</a:t>
            </a:r>
            <a:endParaRPr lang="ru-RU" sz="42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3040" y="1196752"/>
            <a:ext cx="8640960" cy="5445224"/>
          </a:xfrm>
        </p:spPr>
        <p:txBody>
          <a:bodyPr>
            <a:normAutofit/>
          </a:bodyPr>
          <a:lstStyle/>
          <a:p>
            <a:pPr lvl="0">
              <a:spcAft>
                <a:spcPts val="1200"/>
              </a:spcAft>
            </a:pPr>
            <a:r>
              <a:rPr lang="ru-RU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иностранные </a:t>
            </a:r>
            <a:r>
              <a:rPr lang="ru-RU" dirty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государства и их </a:t>
            </a:r>
            <a:r>
              <a:rPr lang="ru-RU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государственные органы (представители)</a:t>
            </a:r>
            <a:endParaRPr lang="ru-RU" dirty="0">
              <a:solidFill>
                <a:schemeClr val="tx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lvl="0">
              <a:spcAft>
                <a:spcPts val="1200"/>
              </a:spcAft>
            </a:pPr>
            <a:r>
              <a:rPr lang="ru-RU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международные организации</a:t>
            </a:r>
          </a:p>
          <a:p>
            <a:pPr lvl="0">
              <a:spcAft>
                <a:spcPts val="1200"/>
              </a:spcAft>
            </a:pPr>
            <a:r>
              <a:rPr lang="ru-RU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иностранные </a:t>
            </a:r>
            <a:r>
              <a:rPr lang="ru-RU" dirty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организации любых организационно-правовых </a:t>
            </a:r>
            <a:r>
              <a:rPr lang="ru-RU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форм</a:t>
            </a:r>
            <a:endParaRPr lang="ru-RU" dirty="0">
              <a:solidFill>
                <a:schemeClr val="tx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lvl="0">
              <a:spcAft>
                <a:spcPts val="1200"/>
              </a:spcAft>
            </a:pPr>
            <a:r>
              <a:rPr lang="ru-RU" dirty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иностранные </a:t>
            </a:r>
            <a:r>
              <a:rPr lang="ru-RU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граждане и лица без гражданства либо уполномоченные ими лица</a:t>
            </a:r>
            <a:endParaRPr lang="ru-RU" dirty="0">
              <a:solidFill>
                <a:schemeClr val="tx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lvl="0">
              <a:spcAft>
                <a:spcPts val="1200"/>
              </a:spcAft>
            </a:pPr>
            <a:r>
              <a:rPr lang="ru-RU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российские </a:t>
            </a:r>
            <a:r>
              <a:rPr lang="ru-RU" dirty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юридические лица, получающие финансирование </a:t>
            </a:r>
            <a:r>
              <a:rPr lang="ru-RU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или имущество из </a:t>
            </a:r>
            <a:r>
              <a:rPr lang="ru-RU" dirty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иностранных </a:t>
            </a:r>
            <a:r>
              <a:rPr lang="ru-RU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источников</a:t>
            </a:r>
            <a:endParaRPr lang="ru-RU" i="1" dirty="0" smtClean="0">
              <a:solidFill>
                <a:schemeClr val="tx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ru-RU" sz="4200" b="1" dirty="0" smtClean="0"/>
              <a:t>Политическая деятельность </a:t>
            </a:r>
            <a:endParaRPr lang="ru-RU" sz="42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1196752"/>
            <a:ext cx="9036496" cy="4824536"/>
          </a:xfrm>
        </p:spPr>
        <p:txBody>
          <a:bodyPr/>
          <a:lstStyle/>
          <a:p>
            <a:r>
              <a:rPr lang="ru-RU" sz="2400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понимается в широком смысле:</a:t>
            </a:r>
          </a:p>
          <a:p>
            <a:r>
              <a:rPr lang="ru-RU" sz="2400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участие (в </a:t>
            </a:r>
            <a:r>
              <a:rPr lang="ru-RU" sz="2400" dirty="0" err="1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т.ч</a:t>
            </a:r>
            <a:r>
              <a:rPr lang="ru-RU" sz="2400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. путем финансирования) в организации и проведении политических акций в целях: </a:t>
            </a:r>
          </a:p>
          <a:p>
            <a:pPr marL="320040" lvl="1" indent="0">
              <a:buNone/>
            </a:pPr>
            <a:r>
              <a:rPr lang="ru-RU" sz="2200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- воздействия на принятие государственными органами решений, направленных на изменение проводимой ими государственной политики ;</a:t>
            </a:r>
          </a:p>
          <a:p>
            <a:pPr marL="320040" lvl="1" indent="0">
              <a:buNone/>
            </a:pPr>
            <a:r>
              <a:rPr lang="ru-RU" sz="2200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- и (или) формирование общественного мнения в целях воздействия на принятие государственными органами решений, направленных на изменение проводимой ими государственной политики;</a:t>
            </a:r>
          </a:p>
          <a:p>
            <a:r>
              <a:rPr lang="ru-RU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только деятельность на территории Российской Федерации;</a:t>
            </a:r>
          </a:p>
          <a:p>
            <a:r>
              <a:rPr lang="ru-RU" sz="2400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независимо от уставных целей и задач.</a:t>
            </a:r>
            <a:endParaRPr lang="ru-RU" sz="2400" dirty="0">
              <a:solidFill>
                <a:schemeClr val="tx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250825" y="254000"/>
            <a:ext cx="8642350" cy="72672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4200" b="1" dirty="0" smtClean="0"/>
              <a:t>Исключения</a:t>
            </a:r>
            <a:endParaRPr lang="ru-RU" sz="42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83568" y="836712"/>
            <a:ext cx="7643192" cy="5328592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ru-RU" sz="2500" i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К </a:t>
            </a:r>
            <a:r>
              <a:rPr lang="ru-RU" i="1" dirty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политической деятельности не относится </a:t>
            </a:r>
            <a:r>
              <a:rPr lang="ru-RU" i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деятельность в области:</a:t>
            </a:r>
            <a:endParaRPr lang="ru-RU" i="1" dirty="0">
              <a:solidFill>
                <a:schemeClr val="tx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endParaRPr lang="ru-RU" sz="2500" dirty="0">
              <a:solidFill>
                <a:schemeClr val="tx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r>
              <a:rPr lang="ru-RU" sz="2500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науки</a:t>
            </a:r>
          </a:p>
          <a:p>
            <a:r>
              <a:rPr lang="ru-RU" sz="2500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культуры</a:t>
            </a:r>
          </a:p>
          <a:p>
            <a:r>
              <a:rPr lang="ru-RU" sz="2500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искусства</a:t>
            </a:r>
          </a:p>
          <a:p>
            <a:r>
              <a:rPr lang="ru-RU" sz="2500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здравоохранения, профилактики и охраны здоровья граждан</a:t>
            </a:r>
          </a:p>
          <a:p>
            <a:r>
              <a:rPr lang="ru-RU" sz="2500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социальной поддержки и защиты граждан</a:t>
            </a:r>
          </a:p>
          <a:p>
            <a:r>
              <a:rPr lang="ru-RU" sz="2500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защиты материнства и детства</a:t>
            </a:r>
          </a:p>
          <a:p>
            <a:r>
              <a:rPr lang="ru-RU" sz="2500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социальной поддержки инвалидов</a:t>
            </a:r>
          </a:p>
          <a:p>
            <a:r>
              <a:rPr lang="ru-RU" sz="2500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пропаганды здорового образа жизни, физической культуры и спорта, защиты растительного и животного мира</a:t>
            </a:r>
          </a:p>
          <a:p>
            <a:r>
              <a:rPr lang="ru-RU" sz="2500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благотворительная деятельность, а также деятельность в области содействия благотворительности и добровольчества</a:t>
            </a:r>
          </a:p>
        </p:txBody>
      </p:sp>
    </p:spTree>
    <p:extLst>
      <p:ext uri="{BB962C8B-B14F-4D97-AF65-F5344CB8AC3E}">
        <p14:creationId xmlns:p14="http://schemas.microsoft.com/office/powerpoint/2010/main" val="18722916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250825" y="254000"/>
            <a:ext cx="8642350" cy="72672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4200" b="1" dirty="0" smtClean="0"/>
              <a:t>Благотворительная деятельность</a:t>
            </a:r>
            <a:endParaRPr lang="ru-RU" sz="42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83568" y="836712"/>
            <a:ext cx="7643192" cy="532859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500" i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ФЗ от 11.08.1995  </a:t>
            </a:r>
            <a:r>
              <a:rPr lang="ru-RU" i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"О </a:t>
            </a:r>
            <a:r>
              <a:rPr lang="ru-RU" i="1" dirty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благотворительной деятельности и благотворительных </a:t>
            </a:r>
            <a:r>
              <a:rPr lang="ru-RU" i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организациях» :</a:t>
            </a:r>
          </a:p>
          <a:p>
            <a:r>
              <a:rPr lang="ru-RU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Широкий перечень (22 пункта) целей благотворительной деятельности (ст. 2, перечень - закрытый), в том числе:</a:t>
            </a:r>
          </a:p>
          <a:p>
            <a:pPr lvl="1"/>
            <a:r>
              <a:rPr lang="ru-RU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оказание бесплатной </a:t>
            </a:r>
            <a:r>
              <a:rPr lang="ru-RU" dirty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юридической помощи и </a:t>
            </a:r>
            <a:r>
              <a:rPr lang="ru-RU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правовое просвещение населения;</a:t>
            </a:r>
          </a:p>
          <a:p>
            <a:pPr lvl="1"/>
            <a:r>
              <a:rPr lang="ru-RU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содействие </a:t>
            </a:r>
            <a:r>
              <a:rPr lang="ru-RU" dirty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профилактике социально опасных форм поведения </a:t>
            </a:r>
            <a:r>
              <a:rPr lang="ru-RU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граждан;</a:t>
            </a:r>
          </a:p>
          <a:p>
            <a:pPr lvl="1"/>
            <a:r>
              <a:rPr lang="ru-RU" dirty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содействия патриотическому, духовно-нравственному воспитанию детей и </a:t>
            </a:r>
            <a:r>
              <a:rPr lang="ru-RU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молодежи.</a:t>
            </a:r>
            <a:endParaRPr lang="ru-RU" sz="2500" dirty="0">
              <a:solidFill>
                <a:schemeClr val="tx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547178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250825" y="254000"/>
            <a:ext cx="8642350" cy="72672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4200" b="1" dirty="0" smtClean="0"/>
              <a:t>«Агент»</a:t>
            </a:r>
            <a:endParaRPr lang="ru-RU" sz="42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83568" y="1628800"/>
            <a:ext cx="7643192" cy="453650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800" dirty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  <a:sym typeface="Wingdings" pitchFamily="2" charset="2"/>
              </a:rPr>
              <a:t></a:t>
            </a:r>
            <a:r>
              <a:rPr lang="en-US" sz="2800" dirty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  <a:sym typeface="Wingdings" pitchFamily="2" charset="2"/>
              </a:rPr>
              <a:t> </a:t>
            </a:r>
            <a:r>
              <a:rPr lang="ru-RU" sz="2800" dirty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  <a:sym typeface="Wingdings" pitchFamily="2" charset="2"/>
              </a:rPr>
              <a:t>связь между деятельностью и интересами «иностранного источника» не является определяющим признаком</a:t>
            </a:r>
            <a:endParaRPr lang="ru-RU" sz="2800" dirty="0">
              <a:solidFill>
                <a:schemeClr val="tx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endParaRPr lang="ru-RU" sz="2500" dirty="0">
              <a:solidFill>
                <a:schemeClr val="tx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r>
              <a:rPr lang="ru-RU" sz="2800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НКО участвует в политической деятельности, </a:t>
            </a:r>
            <a:r>
              <a:rPr lang="ru-RU" sz="2800" i="1" dirty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в том числе </a:t>
            </a:r>
            <a:r>
              <a:rPr lang="ru-RU" sz="2800" dirty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в интересах иностранных </a:t>
            </a:r>
            <a:r>
              <a:rPr lang="ru-RU" sz="2800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источников; </a:t>
            </a:r>
          </a:p>
          <a:p>
            <a:r>
              <a:rPr lang="ru-RU" sz="2800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с целью </a:t>
            </a:r>
            <a:r>
              <a:rPr lang="ru-RU" sz="2800" i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изменения </a:t>
            </a:r>
            <a:r>
              <a:rPr lang="ru-RU" sz="2800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государственной политики.</a:t>
            </a:r>
          </a:p>
          <a:p>
            <a:endParaRPr lang="ru-RU" sz="2500" dirty="0" smtClean="0">
              <a:solidFill>
                <a:schemeClr val="tx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541832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2429" y="476672"/>
            <a:ext cx="8686800" cy="1158776"/>
          </a:xfrm>
        </p:spPr>
        <p:txBody>
          <a:bodyPr>
            <a:noAutofit/>
          </a:bodyPr>
          <a:lstStyle/>
          <a:p>
            <a:pPr algn="ctr"/>
            <a:r>
              <a:rPr lang="ru-RU" sz="4200" b="1" dirty="0" smtClean="0"/>
              <a:t/>
            </a:r>
            <a:br>
              <a:rPr lang="ru-RU" sz="4200" b="1" dirty="0" smtClean="0"/>
            </a:br>
            <a:r>
              <a:rPr lang="ru-RU" sz="4200" b="1" dirty="0" smtClean="0"/>
              <a:t/>
            </a:r>
            <a:br>
              <a:rPr lang="ru-RU" sz="4200" b="1" dirty="0" smtClean="0"/>
            </a:br>
            <a:r>
              <a:rPr lang="ru-RU" sz="4200" b="1" dirty="0" smtClean="0"/>
              <a:t/>
            </a:r>
            <a:br>
              <a:rPr lang="ru-RU" sz="4200" b="1" dirty="0" smtClean="0"/>
            </a:br>
            <a:r>
              <a:rPr lang="ru-RU" sz="4200" b="1" dirty="0" smtClean="0"/>
              <a:t/>
            </a:r>
            <a:br>
              <a:rPr lang="ru-RU" sz="4200" b="1" dirty="0" smtClean="0"/>
            </a:br>
            <a:r>
              <a:rPr lang="ru-RU" sz="4200" b="1" dirty="0" smtClean="0"/>
              <a:t>Обязанности НКО -</a:t>
            </a:r>
            <a:br>
              <a:rPr lang="ru-RU" sz="4200" b="1" dirty="0" smtClean="0"/>
            </a:br>
            <a:r>
              <a:rPr lang="ru-RU" sz="4200" b="1" dirty="0" smtClean="0"/>
              <a:t>«иностранного агента»</a:t>
            </a:r>
            <a:endParaRPr lang="ru-RU" sz="42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755576" y="1772816"/>
            <a:ext cx="7543800" cy="3886200"/>
          </a:xfrm>
        </p:spPr>
        <p:txBody>
          <a:bodyPr>
            <a:normAutofit fontScale="92500"/>
          </a:bodyPr>
          <a:lstStyle/>
          <a:p>
            <a:r>
              <a:rPr lang="ru-RU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регистрация в специальном реестре Минюста;</a:t>
            </a:r>
          </a:p>
          <a:p>
            <a:r>
              <a:rPr lang="ru-RU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исключение из реестра не предусмотрено;</a:t>
            </a:r>
          </a:p>
          <a:p>
            <a:r>
              <a:rPr lang="ru-RU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ведение раздельного бухгалтерского учета всех средств, полученных из иностранных источников;</a:t>
            </a:r>
          </a:p>
          <a:p>
            <a:r>
              <a:rPr lang="ru-RU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ежеквартальный отчет о финансовой деятельности в Минюст;</a:t>
            </a:r>
          </a:p>
          <a:p>
            <a:r>
              <a:rPr lang="ru-RU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ежегодный аудит российскими аудиторами;</a:t>
            </a:r>
          </a:p>
          <a:p>
            <a:r>
              <a:rPr lang="ru-RU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указание статуса </a:t>
            </a:r>
            <a:r>
              <a:rPr lang="ru-RU" dirty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иностранного агента </a:t>
            </a:r>
            <a:r>
              <a:rPr lang="ru-RU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во всех материалах (понятие не раскрывается) организации.</a:t>
            </a:r>
          </a:p>
        </p:txBody>
      </p:sp>
    </p:spTree>
    <p:extLst>
      <p:ext uri="{BB962C8B-B14F-4D97-AF65-F5344CB8AC3E}">
        <p14:creationId xmlns:p14="http://schemas.microsoft.com/office/powerpoint/2010/main" val="33883062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NewsPrint">
  <a:themeElements>
    <a:clrScheme name="NewsPrint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NewsPrint">
      <a:majorFont>
        <a:latin typeface="Impact"/>
        <a:ea typeface=""/>
        <a:cs typeface=""/>
        <a:font script="Jpan" typeface="HGP創英角ｺﾞｼｯｸUB"/>
        <a:font script="Hang" typeface="HY견고딕"/>
        <a:font script="Hans" typeface="微软雅黑"/>
        <a:font script="Hant" typeface="微軟正黑體"/>
        <a:font script="Arab" typeface="Tahoma"/>
        <a:font script="Hebr" typeface="To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NewsPrint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Newsprint</Template>
  <TotalTime>5484</TotalTime>
  <Words>809</Words>
  <Application>Microsoft Office PowerPoint</Application>
  <PresentationFormat>Экран (4:3)</PresentationFormat>
  <Paragraphs>104</Paragraphs>
  <Slides>18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19" baseType="lpstr">
      <vt:lpstr>NewsPrint</vt:lpstr>
      <vt:lpstr>Институт «иностранного агента»: новые вызовы для НКО?</vt:lpstr>
      <vt:lpstr>       НКО – «иностранный агент»</vt:lpstr>
      <vt:lpstr>       Исключения</vt:lpstr>
      <vt:lpstr>Иностранный источник финансирования</vt:lpstr>
      <vt:lpstr>Политическая деятельность </vt:lpstr>
      <vt:lpstr>Исключения</vt:lpstr>
      <vt:lpstr>Благотворительная деятельность</vt:lpstr>
      <vt:lpstr>«Агент»</vt:lpstr>
      <vt:lpstr>    Обязанности НКО - «иностранного агента»</vt:lpstr>
      <vt:lpstr>    Реестр НКО – «иностранных агентов»</vt:lpstr>
      <vt:lpstr>Санкции </vt:lpstr>
      <vt:lpstr>Кодекс об административных правонарушениях – ст. 19.34 </vt:lpstr>
      <vt:lpstr>Уголовный кодекс РФ</vt:lpstr>
      <vt:lpstr>Дополнительные полномочия Минюста</vt:lpstr>
      <vt:lpstr>Как избежать статуса «иностранного агента»?</vt:lpstr>
      <vt:lpstr>Применение закона к финансированию, полученному до 21.11.2012 г.</vt:lpstr>
      <vt:lpstr>Рекомендации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Ресурсный правозащитный центр</dc:title>
  <dc:creator>Мария Каневская</dc:creator>
  <cp:lastModifiedBy>Maria Kanevskaya</cp:lastModifiedBy>
  <cp:revision>226</cp:revision>
  <dcterms:created xsi:type="dcterms:W3CDTF">2003-04-15T19:04:37Z</dcterms:created>
  <dcterms:modified xsi:type="dcterms:W3CDTF">2012-12-14T07:48:22Z</dcterms:modified>
</cp:coreProperties>
</file>